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1100" r:id="rId2"/>
    <p:sldId id="1111" r:id="rId3"/>
    <p:sldId id="1113" r:id="rId4"/>
    <p:sldId id="1114" r:id="rId5"/>
    <p:sldId id="1115" r:id="rId6"/>
    <p:sldId id="1023" r:id="rId7"/>
    <p:sldId id="1118" r:id="rId8"/>
    <p:sldId id="1119" r:id="rId9"/>
    <p:sldId id="1120" r:id="rId10"/>
    <p:sldId id="1121" r:id="rId11"/>
    <p:sldId id="1122" r:id="rId12"/>
    <p:sldId id="1025" r:id="rId13"/>
    <p:sldId id="1032" r:id="rId14"/>
    <p:sldId id="1031" r:id="rId15"/>
    <p:sldId id="1036" r:id="rId16"/>
    <p:sldId id="1037" r:id="rId17"/>
    <p:sldId id="1035" r:id="rId18"/>
    <p:sldId id="1116" r:id="rId19"/>
    <p:sldId id="1125" r:id="rId20"/>
    <p:sldId id="1117" r:id="rId21"/>
    <p:sldId id="1123" r:id="rId22"/>
    <p:sldId id="1124" r:id="rId23"/>
    <p:sldId id="111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3817" autoAdjust="0"/>
  </p:normalViewPr>
  <p:slideViewPr>
    <p:cSldViewPr snapToGrid="0">
      <p:cViewPr varScale="1">
        <p:scale>
          <a:sx n="64" d="100"/>
          <a:sy n="64" d="100"/>
        </p:scale>
        <p:origin x="564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C1CBC-3DE8-49A8-8EE1-82C165E9B348}" type="datetimeFigureOut">
              <a:rPr lang="es-CO" smtClean="0"/>
              <a:t>17/07/2020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97FB3-1E54-4A01-BE74-6121A8A759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065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for coming. I am going to present the talk entitled “Interfacing research on Clinical RFT and ACT: The case of RNT-focused ACT.” This a honor for me to be here presenting the research line that made me to move from Spain to Colombia to get the opportunity to conform a laboratory dedicated to answer some intuitions regarding how to enhance ACT efficacy. I am going to try to be relatively brief, so I don’t have time to explain RFT concepts from the very beginning. However, I think almost all of </a:t>
            </a:r>
            <a:r>
              <a:rPr lang="en-US"/>
              <a:t>you have </a:t>
            </a:r>
            <a:r>
              <a:rPr lang="en-US" dirty="0"/>
              <a:t>the basic knowledge of RFT to follow this presentation.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97FB3-1E54-4A01-BE74-6121A8A75921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461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Törneke</a:t>
            </a:r>
            <a:r>
              <a:rPr lang="en-US" sz="1200" dirty="0"/>
              <a:t>, Luciano, Barnes-Holmes, and Bond (2016) identified two forms in which individuals respond to their ongoing behavior:</a:t>
            </a:r>
          </a:p>
          <a:p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first</a:t>
            </a:r>
            <a:r>
              <a:rPr lang="es-CO" dirty="0"/>
              <a:t> </a:t>
            </a:r>
            <a:r>
              <a:rPr lang="es-CO" dirty="0" err="1"/>
              <a:t>one</a:t>
            </a:r>
            <a:r>
              <a:rPr lang="es-CO" dirty="0"/>
              <a:t> </a:t>
            </a:r>
            <a:r>
              <a:rPr lang="es-CO" dirty="0" err="1"/>
              <a:t>was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in </a:t>
            </a:r>
            <a:r>
              <a:rPr lang="es-CO" dirty="0" err="1"/>
              <a:t>coordination</a:t>
            </a:r>
            <a:r>
              <a:rPr lang="es-CO" dirty="0"/>
              <a:t> </a:t>
            </a:r>
            <a:r>
              <a:rPr lang="es-CO" dirty="0" err="1"/>
              <a:t>with</a:t>
            </a:r>
            <a:r>
              <a:rPr lang="es-CO" dirty="0"/>
              <a:t> </a:t>
            </a:r>
            <a:r>
              <a:rPr lang="es-CO" dirty="0" err="1"/>
              <a:t>its</a:t>
            </a:r>
            <a:r>
              <a:rPr lang="es-CO" dirty="0"/>
              <a:t> </a:t>
            </a:r>
            <a:r>
              <a:rPr lang="es-CO" dirty="0" err="1"/>
              <a:t>discriminative</a:t>
            </a:r>
            <a:r>
              <a:rPr lang="es-CO" dirty="0"/>
              <a:t> </a:t>
            </a:r>
            <a:r>
              <a:rPr lang="es-CO" dirty="0" err="1"/>
              <a:t>functions</a:t>
            </a:r>
            <a:r>
              <a:rPr lang="es-CO" dirty="0"/>
              <a:t>. </a:t>
            </a:r>
            <a:r>
              <a:rPr lang="es-CO" dirty="0" err="1"/>
              <a:t>This</a:t>
            </a:r>
            <a:r>
              <a:rPr lang="es-CO" dirty="0"/>
              <a:t> </a:t>
            </a:r>
            <a:r>
              <a:rPr lang="es-CO" dirty="0" err="1"/>
              <a:t>involves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</a:t>
            </a:r>
            <a:r>
              <a:rPr lang="es-CO" dirty="0" err="1"/>
              <a:t>impulsively</a:t>
            </a:r>
            <a:r>
              <a:rPr lang="es-CO" dirty="0"/>
              <a:t> </a:t>
            </a:r>
            <a:r>
              <a:rPr lang="es-CO" dirty="0" err="1"/>
              <a:t>under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control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derived</a:t>
            </a:r>
            <a:r>
              <a:rPr lang="es-CO" dirty="0"/>
              <a:t> </a:t>
            </a:r>
            <a:r>
              <a:rPr lang="es-CO" dirty="0" err="1"/>
              <a:t>functions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own</a:t>
            </a:r>
            <a:r>
              <a:rPr lang="es-CO" dirty="0"/>
              <a:t> </a:t>
            </a:r>
            <a:r>
              <a:rPr lang="es-CO" dirty="0" err="1"/>
              <a:t>behavior</a:t>
            </a:r>
            <a:r>
              <a:rPr lang="es-CO" dirty="0"/>
              <a:t>. </a:t>
            </a:r>
            <a:r>
              <a:rPr lang="es-CO" dirty="0" err="1"/>
              <a:t>This</a:t>
            </a:r>
            <a:r>
              <a:rPr lang="es-CO" dirty="0"/>
              <a:t> </a:t>
            </a:r>
            <a:r>
              <a:rPr lang="es-CO" dirty="0" err="1"/>
              <a:t>form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</a:t>
            </a:r>
            <a:r>
              <a:rPr lang="es-CO" dirty="0" err="1"/>
              <a:t>is</a:t>
            </a:r>
            <a:r>
              <a:rPr lang="es-CO" dirty="0"/>
              <a:t> </a:t>
            </a:r>
            <a:r>
              <a:rPr lang="es-CO" dirty="0" err="1"/>
              <a:t>blind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values</a:t>
            </a:r>
            <a:r>
              <a:rPr lang="es-CO" dirty="0"/>
              <a:t>.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second</a:t>
            </a:r>
            <a:r>
              <a:rPr lang="es-CO" dirty="0"/>
              <a:t> </a:t>
            </a:r>
            <a:r>
              <a:rPr lang="es-CO" dirty="0" err="1"/>
              <a:t>way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</a:t>
            </a:r>
            <a:r>
              <a:rPr lang="es-CO" dirty="0" err="1"/>
              <a:t>is</a:t>
            </a:r>
            <a:r>
              <a:rPr lang="es-CO" dirty="0"/>
              <a:t> more flexible and </a:t>
            </a:r>
            <a:r>
              <a:rPr lang="es-CO" dirty="0" err="1"/>
              <a:t>it</a:t>
            </a:r>
            <a:r>
              <a:rPr lang="es-CO" dirty="0"/>
              <a:t> </a:t>
            </a:r>
            <a:r>
              <a:rPr lang="es-CO" dirty="0" err="1"/>
              <a:t>entails</a:t>
            </a:r>
            <a:r>
              <a:rPr lang="es-CO" dirty="0"/>
              <a:t> </a:t>
            </a:r>
            <a:r>
              <a:rPr lang="es-CO" dirty="0" err="1"/>
              <a:t>framing</a:t>
            </a:r>
            <a:r>
              <a:rPr lang="es-CO" dirty="0"/>
              <a:t> </a:t>
            </a:r>
            <a:r>
              <a:rPr lang="es-CO" dirty="0" err="1"/>
              <a:t>behavior</a:t>
            </a:r>
            <a:r>
              <a:rPr lang="es-CO" dirty="0"/>
              <a:t> in </a:t>
            </a:r>
            <a:r>
              <a:rPr lang="es-CO" dirty="0" err="1"/>
              <a:t>hierarchy</a:t>
            </a:r>
            <a:r>
              <a:rPr lang="es-CO" dirty="0"/>
              <a:t> </a:t>
            </a:r>
            <a:r>
              <a:rPr lang="es-CO" dirty="0" err="1"/>
              <a:t>with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deictic</a:t>
            </a:r>
            <a:r>
              <a:rPr lang="es-CO" dirty="0"/>
              <a:t> “I”, </a:t>
            </a:r>
            <a:r>
              <a:rPr lang="es-CO" dirty="0" err="1"/>
              <a:t>which</a:t>
            </a:r>
            <a:r>
              <a:rPr lang="es-CO" dirty="0"/>
              <a:t> </a:t>
            </a:r>
            <a:r>
              <a:rPr lang="es-CO" dirty="0" err="1"/>
              <a:t>allows</a:t>
            </a:r>
            <a:r>
              <a:rPr lang="es-CO" dirty="0"/>
              <a:t> </a:t>
            </a:r>
            <a:r>
              <a:rPr lang="es-CO" dirty="0" err="1"/>
              <a:t>other</a:t>
            </a:r>
            <a:r>
              <a:rPr lang="es-CO" dirty="0"/>
              <a:t> </a:t>
            </a:r>
            <a:r>
              <a:rPr lang="es-CO" dirty="0" err="1"/>
              <a:t>sources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stimulus</a:t>
            </a:r>
            <a:r>
              <a:rPr lang="es-CO" dirty="0"/>
              <a:t> control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enter</a:t>
            </a:r>
            <a:r>
              <a:rPr lang="es-CO" dirty="0"/>
              <a:t> in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stage</a:t>
            </a:r>
            <a:r>
              <a:rPr lang="es-CO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97FB3-1E54-4A01-BE74-6121A8A75921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1098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Törneke</a:t>
            </a:r>
            <a:r>
              <a:rPr lang="en-US" sz="1200" dirty="0"/>
              <a:t>, Luciano, Barnes-Holmes, and Bond (2016) identified two forms in which individuals respond to their ongoing behavior:</a:t>
            </a:r>
          </a:p>
          <a:p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first</a:t>
            </a:r>
            <a:r>
              <a:rPr lang="es-CO" dirty="0"/>
              <a:t> </a:t>
            </a:r>
            <a:r>
              <a:rPr lang="es-CO" dirty="0" err="1"/>
              <a:t>one</a:t>
            </a:r>
            <a:r>
              <a:rPr lang="es-CO" dirty="0"/>
              <a:t> </a:t>
            </a:r>
            <a:r>
              <a:rPr lang="es-CO" dirty="0" err="1"/>
              <a:t>was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in </a:t>
            </a:r>
            <a:r>
              <a:rPr lang="es-CO" dirty="0" err="1"/>
              <a:t>coordination</a:t>
            </a:r>
            <a:r>
              <a:rPr lang="es-CO" dirty="0"/>
              <a:t> </a:t>
            </a:r>
            <a:r>
              <a:rPr lang="es-CO" dirty="0" err="1"/>
              <a:t>with</a:t>
            </a:r>
            <a:r>
              <a:rPr lang="es-CO" dirty="0"/>
              <a:t> </a:t>
            </a:r>
            <a:r>
              <a:rPr lang="es-CO" dirty="0" err="1"/>
              <a:t>its</a:t>
            </a:r>
            <a:r>
              <a:rPr lang="es-CO" dirty="0"/>
              <a:t> </a:t>
            </a:r>
            <a:r>
              <a:rPr lang="es-CO" dirty="0" err="1"/>
              <a:t>discriminative</a:t>
            </a:r>
            <a:r>
              <a:rPr lang="es-CO" dirty="0"/>
              <a:t> </a:t>
            </a:r>
            <a:r>
              <a:rPr lang="es-CO" dirty="0" err="1"/>
              <a:t>functions</a:t>
            </a:r>
            <a:r>
              <a:rPr lang="es-CO" dirty="0"/>
              <a:t>. </a:t>
            </a:r>
            <a:r>
              <a:rPr lang="es-CO" dirty="0" err="1"/>
              <a:t>This</a:t>
            </a:r>
            <a:r>
              <a:rPr lang="es-CO" dirty="0"/>
              <a:t> </a:t>
            </a:r>
            <a:r>
              <a:rPr lang="es-CO" dirty="0" err="1"/>
              <a:t>involves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</a:t>
            </a:r>
            <a:r>
              <a:rPr lang="es-CO" dirty="0" err="1"/>
              <a:t>impulsively</a:t>
            </a:r>
            <a:r>
              <a:rPr lang="es-CO" dirty="0"/>
              <a:t> </a:t>
            </a:r>
            <a:r>
              <a:rPr lang="es-CO" dirty="0" err="1"/>
              <a:t>under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control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derived</a:t>
            </a:r>
            <a:r>
              <a:rPr lang="es-CO" dirty="0"/>
              <a:t> </a:t>
            </a:r>
            <a:r>
              <a:rPr lang="es-CO" dirty="0" err="1"/>
              <a:t>functions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own</a:t>
            </a:r>
            <a:r>
              <a:rPr lang="es-CO" dirty="0"/>
              <a:t> </a:t>
            </a:r>
            <a:r>
              <a:rPr lang="es-CO" dirty="0" err="1"/>
              <a:t>behavior</a:t>
            </a:r>
            <a:r>
              <a:rPr lang="es-CO" dirty="0"/>
              <a:t>. </a:t>
            </a:r>
            <a:r>
              <a:rPr lang="es-CO" dirty="0" err="1"/>
              <a:t>This</a:t>
            </a:r>
            <a:r>
              <a:rPr lang="es-CO" dirty="0"/>
              <a:t> </a:t>
            </a:r>
            <a:r>
              <a:rPr lang="es-CO" dirty="0" err="1"/>
              <a:t>form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</a:t>
            </a:r>
            <a:r>
              <a:rPr lang="es-CO" dirty="0" err="1"/>
              <a:t>is</a:t>
            </a:r>
            <a:r>
              <a:rPr lang="es-CO" dirty="0"/>
              <a:t> </a:t>
            </a:r>
            <a:r>
              <a:rPr lang="es-CO" dirty="0" err="1"/>
              <a:t>blind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values</a:t>
            </a:r>
            <a:r>
              <a:rPr lang="es-CO" dirty="0"/>
              <a:t>.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second</a:t>
            </a:r>
            <a:r>
              <a:rPr lang="es-CO" dirty="0"/>
              <a:t> </a:t>
            </a:r>
            <a:r>
              <a:rPr lang="es-CO" dirty="0" err="1"/>
              <a:t>way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</a:t>
            </a:r>
            <a:r>
              <a:rPr lang="es-CO" dirty="0" err="1"/>
              <a:t>is</a:t>
            </a:r>
            <a:r>
              <a:rPr lang="es-CO" dirty="0"/>
              <a:t> more flexible and </a:t>
            </a:r>
            <a:r>
              <a:rPr lang="es-CO" dirty="0" err="1"/>
              <a:t>it</a:t>
            </a:r>
            <a:r>
              <a:rPr lang="es-CO" dirty="0"/>
              <a:t> </a:t>
            </a:r>
            <a:r>
              <a:rPr lang="es-CO" dirty="0" err="1"/>
              <a:t>entails</a:t>
            </a:r>
            <a:r>
              <a:rPr lang="es-CO" dirty="0"/>
              <a:t> </a:t>
            </a:r>
            <a:r>
              <a:rPr lang="es-CO" dirty="0" err="1"/>
              <a:t>framing</a:t>
            </a:r>
            <a:r>
              <a:rPr lang="es-CO" dirty="0"/>
              <a:t> </a:t>
            </a:r>
            <a:r>
              <a:rPr lang="es-CO" dirty="0" err="1"/>
              <a:t>behavior</a:t>
            </a:r>
            <a:r>
              <a:rPr lang="es-CO" dirty="0"/>
              <a:t> in </a:t>
            </a:r>
            <a:r>
              <a:rPr lang="es-CO" dirty="0" err="1"/>
              <a:t>hierarchy</a:t>
            </a:r>
            <a:r>
              <a:rPr lang="es-CO" dirty="0"/>
              <a:t> </a:t>
            </a:r>
            <a:r>
              <a:rPr lang="es-CO" dirty="0" err="1"/>
              <a:t>with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deictic</a:t>
            </a:r>
            <a:r>
              <a:rPr lang="es-CO" dirty="0"/>
              <a:t> “I”, </a:t>
            </a:r>
            <a:r>
              <a:rPr lang="es-CO" dirty="0" err="1"/>
              <a:t>which</a:t>
            </a:r>
            <a:r>
              <a:rPr lang="es-CO" dirty="0"/>
              <a:t> </a:t>
            </a:r>
            <a:r>
              <a:rPr lang="es-CO" dirty="0" err="1"/>
              <a:t>allows</a:t>
            </a:r>
            <a:r>
              <a:rPr lang="es-CO" dirty="0"/>
              <a:t> </a:t>
            </a:r>
            <a:r>
              <a:rPr lang="es-CO" dirty="0" err="1"/>
              <a:t>other</a:t>
            </a:r>
            <a:r>
              <a:rPr lang="es-CO" dirty="0"/>
              <a:t> </a:t>
            </a:r>
            <a:r>
              <a:rPr lang="es-CO" dirty="0" err="1"/>
              <a:t>sources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stimulus</a:t>
            </a:r>
            <a:r>
              <a:rPr lang="es-CO" dirty="0"/>
              <a:t> control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enter</a:t>
            </a:r>
            <a:r>
              <a:rPr lang="es-CO" dirty="0"/>
              <a:t> in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stage</a:t>
            </a:r>
            <a:r>
              <a:rPr lang="es-CO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97FB3-1E54-4A01-BE74-6121A8A75921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556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seventh</a:t>
            </a:r>
            <a:r>
              <a:rPr lang="es-CO" dirty="0"/>
              <a:t> </a:t>
            </a:r>
            <a:r>
              <a:rPr lang="es-CO" dirty="0" err="1"/>
              <a:t>tenet</a:t>
            </a:r>
            <a:r>
              <a:rPr lang="es-CO" dirty="0"/>
              <a:t> </a:t>
            </a:r>
            <a:r>
              <a:rPr lang="es-CO" dirty="0" err="1"/>
              <a:t>is</a:t>
            </a:r>
            <a:r>
              <a:rPr lang="es-CO" dirty="0"/>
              <a:t> a </a:t>
            </a:r>
            <a:r>
              <a:rPr lang="es-CO" dirty="0" err="1"/>
              <a:t>derivation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last</a:t>
            </a:r>
            <a:r>
              <a:rPr lang="es-CO" dirty="0"/>
              <a:t> </a:t>
            </a:r>
            <a:r>
              <a:rPr lang="es-CO" dirty="0" err="1"/>
              <a:t>one</a:t>
            </a:r>
            <a:r>
              <a:rPr lang="es-CO" dirty="0"/>
              <a:t>. </a:t>
            </a:r>
            <a:r>
              <a:rPr lang="es-CO" dirty="0" err="1"/>
              <a:t>It</a:t>
            </a:r>
            <a:r>
              <a:rPr lang="es-CO" dirty="0"/>
              <a:t> </a:t>
            </a:r>
            <a:r>
              <a:rPr lang="es-CO" dirty="0" err="1"/>
              <a:t>is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definition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psychological</a:t>
            </a:r>
            <a:r>
              <a:rPr lang="es-CO" dirty="0"/>
              <a:t> </a:t>
            </a:r>
            <a:r>
              <a:rPr lang="es-CO" dirty="0" err="1"/>
              <a:t>flexibility</a:t>
            </a:r>
            <a:r>
              <a:rPr lang="es-CO" dirty="0"/>
              <a:t> </a:t>
            </a:r>
            <a:r>
              <a:rPr lang="es-CO" dirty="0" err="1"/>
              <a:t>suggested</a:t>
            </a:r>
            <a:r>
              <a:rPr lang="es-CO" dirty="0"/>
              <a:t> </a:t>
            </a:r>
            <a:r>
              <a:rPr lang="es-CO" dirty="0" err="1"/>
              <a:t>by</a:t>
            </a:r>
            <a:r>
              <a:rPr lang="es-CO" dirty="0"/>
              <a:t> </a:t>
            </a:r>
            <a:r>
              <a:rPr lang="es-CO" dirty="0" err="1"/>
              <a:t>Törneke</a:t>
            </a:r>
            <a:r>
              <a:rPr lang="es-CO" dirty="0"/>
              <a:t> and </a:t>
            </a:r>
            <a:r>
              <a:rPr lang="es-CO" dirty="0" err="1"/>
              <a:t>collaborators</a:t>
            </a:r>
            <a:r>
              <a:rPr lang="es-CO" dirty="0"/>
              <a:t> in 2016. </a:t>
            </a:r>
            <a:r>
              <a:rPr lang="es-CO" dirty="0" err="1"/>
              <a:t>This</a:t>
            </a:r>
            <a:r>
              <a:rPr lang="es-CO" dirty="0"/>
              <a:t> </a:t>
            </a:r>
            <a:r>
              <a:rPr lang="es-CO" dirty="0" err="1"/>
              <a:t>definition</a:t>
            </a:r>
            <a:r>
              <a:rPr lang="es-CO" dirty="0"/>
              <a:t> </a:t>
            </a:r>
            <a:r>
              <a:rPr lang="es-CO" dirty="0" err="1"/>
              <a:t>says</a:t>
            </a:r>
            <a:r>
              <a:rPr lang="es-CO" dirty="0"/>
              <a:t> </a:t>
            </a:r>
            <a:r>
              <a:rPr lang="es-CO" dirty="0" err="1"/>
              <a:t>that</a:t>
            </a:r>
            <a:r>
              <a:rPr lang="es-CO" dirty="0"/>
              <a:t>…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97FB3-1E54-4A01-BE74-6121A8A75921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0272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ninth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tenet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use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strategies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foster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psychological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flexibility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simultaneously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involves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interactions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within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sessions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flexible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behaviors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shaped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instance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imagine a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thought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ruined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thought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comes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aversive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functions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discriminative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functions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negative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reinforcement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13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5976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shape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behavioral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flexibility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response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thought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him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discriminate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thought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hierarchy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deictic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“I”.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instance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helping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him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note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having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thought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transitory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more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 can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framing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probably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lead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reduction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aversive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discriminative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functions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thought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14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6657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him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derive rules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specify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relevant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consequences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responding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coordination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discriminative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functions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instance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remains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stuck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blaming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himself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things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worse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decrease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avoidant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discriminative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functions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thought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15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716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him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derive rules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specify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permits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advancing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towards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hierarchical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positive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reinforcers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behaving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accordingly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could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helping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derive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thing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cans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in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towards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values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provoke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sensitivity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discriminative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functions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positive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reinforcement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linked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appetitve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agumentals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16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2796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Lastly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him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derive rules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specify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relevant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consequence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responding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according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own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values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deriving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rule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establishes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long-term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consequences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behaving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way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discriminative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functions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linked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appetitve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augmentals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17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2399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Törneke</a:t>
            </a:r>
            <a:r>
              <a:rPr lang="en-US" sz="1200" dirty="0"/>
              <a:t>, Luciano, Barnes-Holmes, and Bond (2016) identified two forms in which individuals respond to their ongoing behavior:</a:t>
            </a:r>
          </a:p>
          <a:p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first</a:t>
            </a:r>
            <a:r>
              <a:rPr lang="es-CO" dirty="0"/>
              <a:t> </a:t>
            </a:r>
            <a:r>
              <a:rPr lang="es-CO" dirty="0" err="1"/>
              <a:t>one</a:t>
            </a:r>
            <a:r>
              <a:rPr lang="es-CO" dirty="0"/>
              <a:t> </a:t>
            </a:r>
            <a:r>
              <a:rPr lang="es-CO" dirty="0" err="1"/>
              <a:t>was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in </a:t>
            </a:r>
            <a:r>
              <a:rPr lang="es-CO" dirty="0" err="1"/>
              <a:t>coordination</a:t>
            </a:r>
            <a:r>
              <a:rPr lang="es-CO" dirty="0"/>
              <a:t> </a:t>
            </a:r>
            <a:r>
              <a:rPr lang="es-CO" dirty="0" err="1"/>
              <a:t>with</a:t>
            </a:r>
            <a:r>
              <a:rPr lang="es-CO" dirty="0"/>
              <a:t> </a:t>
            </a:r>
            <a:r>
              <a:rPr lang="es-CO" dirty="0" err="1"/>
              <a:t>its</a:t>
            </a:r>
            <a:r>
              <a:rPr lang="es-CO" dirty="0"/>
              <a:t> </a:t>
            </a:r>
            <a:r>
              <a:rPr lang="es-CO" dirty="0" err="1"/>
              <a:t>discriminative</a:t>
            </a:r>
            <a:r>
              <a:rPr lang="es-CO" dirty="0"/>
              <a:t> </a:t>
            </a:r>
            <a:r>
              <a:rPr lang="es-CO" dirty="0" err="1"/>
              <a:t>functions</a:t>
            </a:r>
            <a:r>
              <a:rPr lang="es-CO" dirty="0"/>
              <a:t>. </a:t>
            </a:r>
            <a:r>
              <a:rPr lang="es-CO" dirty="0" err="1"/>
              <a:t>This</a:t>
            </a:r>
            <a:r>
              <a:rPr lang="es-CO" dirty="0"/>
              <a:t> </a:t>
            </a:r>
            <a:r>
              <a:rPr lang="es-CO" dirty="0" err="1"/>
              <a:t>involves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</a:t>
            </a:r>
            <a:r>
              <a:rPr lang="es-CO" dirty="0" err="1"/>
              <a:t>impulsively</a:t>
            </a:r>
            <a:r>
              <a:rPr lang="es-CO" dirty="0"/>
              <a:t> </a:t>
            </a:r>
            <a:r>
              <a:rPr lang="es-CO" dirty="0" err="1"/>
              <a:t>under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control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derived</a:t>
            </a:r>
            <a:r>
              <a:rPr lang="es-CO" dirty="0"/>
              <a:t> </a:t>
            </a:r>
            <a:r>
              <a:rPr lang="es-CO" dirty="0" err="1"/>
              <a:t>functions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own</a:t>
            </a:r>
            <a:r>
              <a:rPr lang="es-CO" dirty="0"/>
              <a:t> </a:t>
            </a:r>
            <a:r>
              <a:rPr lang="es-CO" dirty="0" err="1"/>
              <a:t>behavior</a:t>
            </a:r>
            <a:r>
              <a:rPr lang="es-CO" dirty="0"/>
              <a:t>. </a:t>
            </a:r>
            <a:r>
              <a:rPr lang="es-CO" dirty="0" err="1"/>
              <a:t>This</a:t>
            </a:r>
            <a:r>
              <a:rPr lang="es-CO" dirty="0"/>
              <a:t> </a:t>
            </a:r>
            <a:r>
              <a:rPr lang="es-CO" dirty="0" err="1"/>
              <a:t>form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</a:t>
            </a:r>
            <a:r>
              <a:rPr lang="es-CO" dirty="0" err="1"/>
              <a:t>is</a:t>
            </a:r>
            <a:r>
              <a:rPr lang="es-CO" dirty="0"/>
              <a:t> </a:t>
            </a:r>
            <a:r>
              <a:rPr lang="es-CO" dirty="0" err="1"/>
              <a:t>blind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values</a:t>
            </a:r>
            <a:r>
              <a:rPr lang="es-CO" dirty="0"/>
              <a:t>.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second</a:t>
            </a:r>
            <a:r>
              <a:rPr lang="es-CO" dirty="0"/>
              <a:t> </a:t>
            </a:r>
            <a:r>
              <a:rPr lang="es-CO" dirty="0" err="1"/>
              <a:t>way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</a:t>
            </a:r>
            <a:r>
              <a:rPr lang="es-CO" dirty="0" err="1"/>
              <a:t>is</a:t>
            </a:r>
            <a:r>
              <a:rPr lang="es-CO" dirty="0"/>
              <a:t> more flexible and </a:t>
            </a:r>
            <a:r>
              <a:rPr lang="es-CO" dirty="0" err="1"/>
              <a:t>it</a:t>
            </a:r>
            <a:r>
              <a:rPr lang="es-CO" dirty="0"/>
              <a:t> </a:t>
            </a:r>
            <a:r>
              <a:rPr lang="es-CO" dirty="0" err="1"/>
              <a:t>entails</a:t>
            </a:r>
            <a:r>
              <a:rPr lang="es-CO" dirty="0"/>
              <a:t> </a:t>
            </a:r>
            <a:r>
              <a:rPr lang="es-CO" dirty="0" err="1"/>
              <a:t>framing</a:t>
            </a:r>
            <a:r>
              <a:rPr lang="es-CO" dirty="0"/>
              <a:t> </a:t>
            </a:r>
            <a:r>
              <a:rPr lang="es-CO" dirty="0" err="1"/>
              <a:t>behavior</a:t>
            </a:r>
            <a:r>
              <a:rPr lang="es-CO" dirty="0"/>
              <a:t> in </a:t>
            </a:r>
            <a:r>
              <a:rPr lang="es-CO" dirty="0" err="1"/>
              <a:t>hierarchy</a:t>
            </a:r>
            <a:r>
              <a:rPr lang="es-CO" dirty="0"/>
              <a:t> </a:t>
            </a:r>
            <a:r>
              <a:rPr lang="es-CO" dirty="0" err="1"/>
              <a:t>with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deictic</a:t>
            </a:r>
            <a:r>
              <a:rPr lang="es-CO" dirty="0"/>
              <a:t> “I”, </a:t>
            </a:r>
            <a:r>
              <a:rPr lang="es-CO" dirty="0" err="1"/>
              <a:t>which</a:t>
            </a:r>
            <a:r>
              <a:rPr lang="es-CO" dirty="0"/>
              <a:t> </a:t>
            </a:r>
            <a:r>
              <a:rPr lang="es-CO" dirty="0" err="1"/>
              <a:t>allows</a:t>
            </a:r>
            <a:r>
              <a:rPr lang="es-CO" dirty="0"/>
              <a:t> </a:t>
            </a:r>
            <a:r>
              <a:rPr lang="es-CO" dirty="0" err="1"/>
              <a:t>other</a:t>
            </a:r>
            <a:r>
              <a:rPr lang="es-CO" dirty="0"/>
              <a:t> </a:t>
            </a:r>
            <a:r>
              <a:rPr lang="es-CO" dirty="0" err="1"/>
              <a:t>sources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stimulus</a:t>
            </a:r>
            <a:r>
              <a:rPr lang="es-CO" dirty="0"/>
              <a:t> control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enter</a:t>
            </a:r>
            <a:r>
              <a:rPr lang="es-CO" dirty="0"/>
              <a:t> in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stage</a:t>
            </a:r>
            <a:r>
              <a:rPr lang="es-CO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97FB3-1E54-4A01-BE74-6121A8A75921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4730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Törneke</a:t>
            </a:r>
            <a:r>
              <a:rPr lang="en-US" sz="1200" dirty="0"/>
              <a:t>, Luciano, Barnes-Holmes, and Bond (2016) identified two forms in which individuals respond to their ongoing behavior:</a:t>
            </a:r>
          </a:p>
          <a:p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first</a:t>
            </a:r>
            <a:r>
              <a:rPr lang="es-CO" dirty="0"/>
              <a:t> </a:t>
            </a:r>
            <a:r>
              <a:rPr lang="es-CO" dirty="0" err="1"/>
              <a:t>one</a:t>
            </a:r>
            <a:r>
              <a:rPr lang="es-CO" dirty="0"/>
              <a:t> </a:t>
            </a:r>
            <a:r>
              <a:rPr lang="es-CO" dirty="0" err="1"/>
              <a:t>was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in </a:t>
            </a:r>
            <a:r>
              <a:rPr lang="es-CO" dirty="0" err="1"/>
              <a:t>coordination</a:t>
            </a:r>
            <a:r>
              <a:rPr lang="es-CO" dirty="0"/>
              <a:t> </a:t>
            </a:r>
            <a:r>
              <a:rPr lang="es-CO" dirty="0" err="1"/>
              <a:t>with</a:t>
            </a:r>
            <a:r>
              <a:rPr lang="es-CO" dirty="0"/>
              <a:t> </a:t>
            </a:r>
            <a:r>
              <a:rPr lang="es-CO" dirty="0" err="1"/>
              <a:t>its</a:t>
            </a:r>
            <a:r>
              <a:rPr lang="es-CO" dirty="0"/>
              <a:t> </a:t>
            </a:r>
            <a:r>
              <a:rPr lang="es-CO" dirty="0" err="1"/>
              <a:t>discriminative</a:t>
            </a:r>
            <a:r>
              <a:rPr lang="es-CO" dirty="0"/>
              <a:t> </a:t>
            </a:r>
            <a:r>
              <a:rPr lang="es-CO" dirty="0" err="1"/>
              <a:t>functions</a:t>
            </a:r>
            <a:r>
              <a:rPr lang="es-CO" dirty="0"/>
              <a:t>. </a:t>
            </a:r>
            <a:r>
              <a:rPr lang="es-CO" dirty="0" err="1"/>
              <a:t>This</a:t>
            </a:r>
            <a:r>
              <a:rPr lang="es-CO" dirty="0"/>
              <a:t> </a:t>
            </a:r>
            <a:r>
              <a:rPr lang="es-CO" dirty="0" err="1"/>
              <a:t>involves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</a:t>
            </a:r>
            <a:r>
              <a:rPr lang="es-CO" dirty="0" err="1"/>
              <a:t>impulsively</a:t>
            </a:r>
            <a:r>
              <a:rPr lang="es-CO" dirty="0"/>
              <a:t> </a:t>
            </a:r>
            <a:r>
              <a:rPr lang="es-CO" dirty="0" err="1"/>
              <a:t>under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control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derived</a:t>
            </a:r>
            <a:r>
              <a:rPr lang="es-CO" dirty="0"/>
              <a:t> </a:t>
            </a:r>
            <a:r>
              <a:rPr lang="es-CO" dirty="0" err="1"/>
              <a:t>functions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own</a:t>
            </a:r>
            <a:r>
              <a:rPr lang="es-CO" dirty="0"/>
              <a:t> </a:t>
            </a:r>
            <a:r>
              <a:rPr lang="es-CO" dirty="0" err="1"/>
              <a:t>behavior</a:t>
            </a:r>
            <a:r>
              <a:rPr lang="es-CO" dirty="0"/>
              <a:t>. </a:t>
            </a:r>
            <a:r>
              <a:rPr lang="es-CO" dirty="0" err="1"/>
              <a:t>This</a:t>
            </a:r>
            <a:r>
              <a:rPr lang="es-CO" dirty="0"/>
              <a:t> </a:t>
            </a:r>
            <a:r>
              <a:rPr lang="es-CO" dirty="0" err="1"/>
              <a:t>form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</a:t>
            </a:r>
            <a:r>
              <a:rPr lang="es-CO" dirty="0" err="1"/>
              <a:t>is</a:t>
            </a:r>
            <a:r>
              <a:rPr lang="es-CO" dirty="0"/>
              <a:t> </a:t>
            </a:r>
            <a:r>
              <a:rPr lang="es-CO" dirty="0" err="1"/>
              <a:t>blind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values</a:t>
            </a:r>
            <a:r>
              <a:rPr lang="es-CO" dirty="0"/>
              <a:t>.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second</a:t>
            </a:r>
            <a:r>
              <a:rPr lang="es-CO" dirty="0"/>
              <a:t> </a:t>
            </a:r>
            <a:r>
              <a:rPr lang="es-CO" dirty="0" err="1"/>
              <a:t>way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</a:t>
            </a:r>
            <a:r>
              <a:rPr lang="es-CO" dirty="0" err="1"/>
              <a:t>is</a:t>
            </a:r>
            <a:r>
              <a:rPr lang="es-CO" dirty="0"/>
              <a:t> more flexible and </a:t>
            </a:r>
            <a:r>
              <a:rPr lang="es-CO" dirty="0" err="1"/>
              <a:t>it</a:t>
            </a:r>
            <a:r>
              <a:rPr lang="es-CO" dirty="0"/>
              <a:t> </a:t>
            </a:r>
            <a:r>
              <a:rPr lang="es-CO" dirty="0" err="1"/>
              <a:t>entails</a:t>
            </a:r>
            <a:r>
              <a:rPr lang="es-CO" dirty="0"/>
              <a:t> </a:t>
            </a:r>
            <a:r>
              <a:rPr lang="es-CO" dirty="0" err="1"/>
              <a:t>framing</a:t>
            </a:r>
            <a:r>
              <a:rPr lang="es-CO" dirty="0"/>
              <a:t> </a:t>
            </a:r>
            <a:r>
              <a:rPr lang="es-CO" dirty="0" err="1"/>
              <a:t>behavior</a:t>
            </a:r>
            <a:r>
              <a:rPr lang="es-CO" dirty="0"/>
              <a:t> in </a:t>
            </a:r>
            <a:r>
              <a:rPr lang="es-CO" dirty="0" err="1"/>
              <a:t>hierarchy</a:t>
            </a:r>
            <a:r>
              <a:rPr lang="es-CO" dirty="0"/>
              <a:t> </a:t>
            </a:r>
            <a:r>
              <a:rPr lang="es-CO" dirty="0" err="1"/>
              <a:t>with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deictic</a:t>
            </a:r>
            <a:r>
              <a:rPr lang="es-CO" dirty="0"/>
              <a:t> “I”, </a:t>
            </a:r>
            <a:r>
              <a:rPr lang="es-CO" dirty="0" err="1"/>
              <a:t>which</a:t>
            </a:r>
            <a:r>
              <a:rPr lang="es-CO" dirty="0"/>
              <a:t> </a:t>
            </a:r>
            <a:r>
              <a:rPr lang="es-CO" dirty="0" err="1"/>
              <a:t>allows</a:t>
            </a:r>
            <a:r>
              <a:rPr lang="es-CO" dirty="0"/>
              <a:t> </a:t>
            </a:r>
            <a:r>
              <a:rPr lang="es-CO" dirty="0" err="1"/>
              <a:t>other</a:t>
            </a:r>
            <a:r>
              <a:rPr lang="es-CO" dirty="0"/>
              <a:t> </a:t>
            </a:r>
            <a:r>
              <a:rPr lang="es-CO" dirty="0" err="1"/>
              <a:t>sources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stimulus</a:t>
            </a:r>
            <a:r>
              <a:rPr lang="es-CO" dirty="0"/>
              <a:t> control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enter</a:t>
            </a:r>
            <a:r>
              <a:rPr lang="es-CO" dirty="0"/>
              <a:t> in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stage</a:t>
            </a:r>
            <a:r>
              <a:rPr lang="es-CO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97FB3-1E54-4A01-BE74-6121A8A75921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7053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Törneke</a:t>
            </a:r>
            <a:r>
              <a:rPr lang="en-US" sz="1200" dirty="0"/>
              <a:t>, Luciano, Barnes-Holmes, and Bond (2016) identified two forms in which individuals respond to their ongoing behavior:</a:t>
            </a:r>
          </a:p>
          <a:p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first</a:t>
            </a:r>
            <a:r>
              <a:rPr lang="es-CO" dirty="0"/>
              <a:t> </a:t>
            </a:r>
            <a:r>
              <a:rPr lang="es-CO" dirty="0" err="1"/>
              <a:t>one</a:t>
            </a:r>
            <a:r>
              <a:rPr lang="es-CO" dirty="0"/>
              <a:t> </a:t>
            </a:r>
            <a:r>
              <a:rPr lang="es-CO" dirty="0" err="1"/>
              <a:t>was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in </a:t>
            </a:r>
            <a:r>
              <a:rPr lang="es-CO" dirty="0" err="1"/>
              <a:t>coordination</a:t>
            </a:r>
            <a:r>
              <a:rPr lang="es-CO" dirty="0"/>
              <a:t> </a:t>
            </a:r>
            <a:r>
              <a:rPr lang="es-CO" dirty="0" err="1"/>
              <a:t>with</a:t>
            </a:r>
            <a:r>
              <a:rPr lang="es-CO" dirty="0"/>
              <a:t> </a:t>
            </a:r>
            <a:r>
              <a:rPr lang="es-CO" dirty="0" err="1"/>
              <a:t>its</a:t>
            </a:r>
            <a:r>
              <a:rPr lang="es-CO" dirty="0"/>
              <a:t> </a:t>
            </a:r>
            <a:r>
              <a:rPr lang="es-CO" dirty="0" err="1"/>
              <a:t>discriminative</a:t>
            </a:r>
            <a:r>
              <a:rPr lang="es-CO" dirty="0"/>
              <a:t> </a:t>
            </a:r>
            <a:r>
              <a:rPr lang="es-CO" dirty="0" err="1"/>
              <a:t>functions</a:t>
            </a:r>
            <a:r>
              <a:rPr lang="es-CO" dirty="0"/>
              <a:t>. </a:t>
            </a:r>
            <a:r>
              <a:rPr lang="es-CO" dirty="0" err="1"/>
              <a:t>This</a:t>
            </a:r>
            <a:r>
              <a:rPr lang="es-CO" dirty="0"/>
              <a:t> </a:t>
            </a:r>
            <a:r>
              <a:rPr lang="es-CO" dirty="0" err="1"/>
              <a:t>involves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</a:t>
            </a:r>
            <a:r>
              <a:rPr lang="es-CO" dirty="0" err="1"/>
              <a:t>impulsively</a:t>
            </a:r>
            <a:r>
              <a:rPr lang="es-CO" dirty="0"/>
              <a:t> </a:t>
            </a:r>
            <a:r>
              <a:rPr lang="es-CO" dirty="0" err="1"/>
              <a:t>under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control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derived</a:t>
            </a:r>
            <a:r>
              <a:rPr lang="es-CO" dirty="0"/>
              <a:t> </a:t>
            </a:r>
            <a:r>
              <a:rPr lang="es-CO" dirty="0" err="1"/>
              <a:t>functions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own</a:t>
            </a:r>
            <a:r>
              <a:rPr lang="es-CO" dirty="0"/>
              <a:t> </a:t>
            </a:r>
            <a:r>
              <a:rPr lang="es-CO" dirty="0" err="1"/>
              <a:t>behavior</a:t>
            </a:r>
            <a:r>
              <a:rPr lang="es-CO" dirty="0"/>
              <a:t>. </a:t>
            </a:r>
            <a:r>
              <a:rPr lang="es-CO" dirty="0" err="1"/>
              <a:t>This</a:t>
            </a:r>
            <a:r>
              <a:rPr lang="es-CO" dirty="0"/>
              <a:t> </a:t>
            </a:r>
            <a:r>
              <a:rPr lang="es-CO" dirty="0" err="1"/>
              <a:t>form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</a:t>
            </a:r>
            <a:r>
              <a:rPr lang="es-CO" dirty="0" err="1"/>
              <a:t>is</a:t>
            </a:r>
            <a:r>
              <a:rPr lang="es-CO" dirty="0"/>
              <a:t> </a:t>
            </a:r>
            <a:r>
              <a:rPr lang="es-CO" dirty="0" err="1"/>
              <a:t>blind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values</a:t>
            </a:r>
            <a:r>
              <a:rPr lang="es-CO" dirty="0"/>
              <a:t>.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second</a:t>
            </a:r>
            <a:r>
              <a:rPr lang="es-CO" dirty="0"/>
              <a:t> </a:t>
            </a:r>
            <a:r>
              <a:rPr lang="es-CO" dirty="0" err="1"/>
              <a:t>way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</a:t>
            </a:r>
            <a:r>
              <a:rPr lang="es-CO" dirty="0" err="1"/>
              <a:t>is</a:t>
            </a:r>
            <a:r>
              <a:rPr lang="es-CO" dirty="0"/>
              <a:t> more flexible and </a:t>
            </a:r>
            <a:r>
              <a:rPr lang="es-CO" dirty="0" err="1"/>
              <a:t>it</a:t>
            </a:r>
            <a:r>
              <a:rPr lang="es-CO" dirty="0"/>
              <a:t> </a:t>
            </a:r>
            <a:r>
              <a:rPr lang="es-CO" dirty="0" err="1"/>
              <a:t>entails</a:t>
            </a:r>
            <a:r>
              <a:rPr lang="es-CO" dirty="0"/>
              <a:t> </a:t>
            </a:r>
            <a:r>
              <a:rPr lang="es-CO" dirty="0" err="1"/>
              <a:t>framing</a:t>
            </a:r>
            <a:r>
              <a:rPr lang="es-CO" dirty="0"/>
              <a:t> </a:t>
            </a:r>
            <a:r>
              <a:rPr lang="es-CO" dirty="0" err="1"/>
              <a:t>behavior</a:t>
            </a:r>
            <a:r>
              <a:rPr lang="es-CO" dirty="0"/>
              <a:t> in </a:t>
            </a:r>
            <a:r>
              <a:rPr lang="es-CO" dirty="0" err="1"/>
              <a:t>hierarchy</a:t>
            </a:r>
            <a:r>
              <a:rPr lang="es-CO" dirty="0"/>
              <a:t> </a:t>
            </a:r>
            <a:r>
              <a:rPr lang="es-CO" dirty="0" err="1"/>
              <a:t>with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deictic</a:t>
            </a:r>
            <a:r>
              <a:rPr lang="es-CO" dirty="0"/>
              <a:t> “I”, </a:t>
            </a:r>
            <a:r>
              <a:rPr lang="es-CO" dirty="0" err="1"/>
              <a:t>which</a:t>
            </a:r>
            <a:r>
              <a:rPr lang="es-CO" dirty="0"/>
              <a:t> </a:t>
            </a:r>
            <a:r>
              <a:rPr lang="es-CO" dirty="0" err="1"/>
              <a:t>allows</a:t>
            </a:r>
            <a:r>
              <a:rPr lang="es-CO" dirty="0"/>
              <a:t> </a:t>
            </a:r>
            <a:r>
              <a:rPr lang="es-CO" dirty="0" err="1"/>
              <a:t>other</a:t>
            </a:r>
            <a:r>
              <a:rPr lang="es-CO" dirty="0"/>
              <a:t> </a:t>
            </a:r>
            <a:r>
              <a:rPr lang="es-CO" dirty="0" err="1"/>
              <a:t>sources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stimulus</a:t>
            </a:r>
            <a:r>
              <a:rPr lang="es-CO" dirty="0"/>
              <a:t> control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enter</a:t>
            </a:r>
            <a:r>
              <a:rPr lang="es-CO" dirty="0"/>
              <a:t> in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stage</a:t>
            </a:r>
            <a:r>
              <a:rPr lang="es-CO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97FB3-1E54-4A01-BE74-6121A8A75921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2803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tenth</a:t>
            </a:r>
            <a:r>
              <a:rPr lang="es-CO" dirty="0"/>
              <a:t> </a:t>
            </a:r>
            <a:r>
              <a:rPr lang="es-CO" dirty="0" err="1"/>
              <a:t>tenet</a:t>
            </a:r>
            <a:r>
              <a:rPr lang="es-CO" dirty="0"/>
              <a:t> </a:t>
            </a:r>
            <a:r>
              <a:rPr lang="es-CO" dirty="0" err="1"/>
              <a:t>is</a:t>
            </a:r>
            <a:r>
              <a:rPr lang="es-CO" dirty="0"/>
              <a:t> </a:t>
            </a:r>
            <a:r>
              <a:rPr lang="es-CO" dirty="0" err="1"/>
              <a:t>that</a:t>
            </a:r>
            <a:r>
              <a:rPr lang="es-CO" dirty="0"/>
              <a:t> </a:t>
            </a:r>
            <a:r>
              <a:rPr lang="es-CO" dirty="0" err="1"/>
              <a:t>repetitive</a:t>
            </a:r>
            <a:r>
              <a:rPr lang="es-CO" dirty="0"/>
              <a:t> </a:t>
            </a:r>
            <a:r>
              <a:rPr lang="es-CO" dirty="0" err="1"/>
              <a:t>negative</a:t>
            </a:r>
            <a:r>
              <a:rPr lang="es-CO" dirty="0"/>
              <a:t> </a:t>
            </a:r>
            <a:r>
              <a:rPr lang="es-CO" dirty="0" err="1"/>
              <a:t>thinking</a:t>
            </a:r>
            <a:r>
              <a:rPr lang="es-CO" dirty="0"/>
              <a:t>, </a:t>
            </a:r>
            <a:r>
              <a:rPr lang="es-CO" dirty="0" err="1"/>
              <a:t>usually</a:t>
            </a:r>
            <a:r>
              <a:rPr lang="es-CO" dirty="0"/>
              <a:t> in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form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worry</a:t>
            </a:r>
            <a:r>
              <a:rPr lang="es-CO" dirty="0"/>
              <a:t> and </a:t>
            </a:r>
            <a:r>
              <a:rPr lang="es-CO" dirty="0" err="1"/>
              <a:t>rumination</a:t>
            </a:r>
            <a:r>
              <a:rPr lang="es-CO" dirty="0"/>
              <a:t>, </a:t>
            </a:r>
            <a:r>
              <a:rPr lang="es-CO" dirty="0" err="1"/>
              <a:t>is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first</a:t>
            </a:r>
            <a:r>
              <a:rPr lang="es-CO" dirty="0"/>
              <a:t> and </a:t>
            </a:r>
            <a:r>
              <a:rPr lang="es-CO" dirty="0" err="1"/>
              <a:t>predominant</a:t>
            </a:r>
            <a:r>
              <a:rPr lang="es-CO" dirty="0"/>
              <a:t> </a:t>
            </a:r>
            <a:r>
              <a:rPr lang="es-CO" dirty="0" err="1"/>
              <a:t>reaction</a:t>
            </a:r>
            <a:r>
              <a:rPr lang="es-CO" dirty="0"/>
              <a:t> in </a:t>
            </a:r>
            <a:r>
              <a:rPr lang="es-CO" dirty="0" err="1"/>
              <a:t>coordination</a:t>
            </a:r>
            <a:r>
              <a:rPr lang="es-CO" dirty="0"/>
              <a:t> </a:t>
            </a:r>
            <a:r>
              <a:rPr lang="es-CO" dirty="0" err="1"/>
              <a:t>with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discriminative</a:t>
            </a:r>
            <a:r>
              <a:rPr lang="es-CO" dirty="0"/>
              <a:t> </a:t>
            </a:r>
            <a:r>
              <a:rPr lang="es-CO" dirty="0" err="1"/>
              <a:t>functions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ongoing</a:t>
            </a:r>
            <a:r>
              <a:rPr lang="es-CO" dirty="0"/>
              <a:t> </a:t>
            </a:r>
            <a:r>
              <a:rPr lang="es-CO" dirty="0" err="1"/>
              <a:t>behavior</a:t>
            </a:r>
            <a:r>
              <a:rPr lang="es-CO" dirty="0"/>
              <a:t>. </a:t>
            </a:r>
            <a:r>
              <a:rPr lang="es-CO" dirty="0" err="1"/>
              <a:t>This</a:t>
            </a:r>
            <a:r>
              <a:rPr lang="es-CO" dirty="0"/>
              <a:t> </a:t>
            </a:r>
            <a:r>
              <a:rPr lang="es-CO" dirty="0" err="1"/>
              <a:t>is</a:t>
            </a:r>
            <a:r>
              <a:rPr lang="es-CO" dirty="0"/>
              <a:t> </a:t>
            </a:r>
            <a:r>
              <a:rPr lang="es-CO" dirty="0" err="1"/>
              <a:t>not</a:t>
            </a:r>
            <a:r>
              <a:rPr lang="es-CO" dirty="0"/>
              <a:t> </a:t>
            </a:r>
            <a:r>
              <a:rPr lang="es-CO" dirty="0" err="1"/>
              <a:t>necessarily</a:t>
            </a:r>
            <a:r>
              <a:rPr lang="es-CO" dirty="0"/>
              <a:t> true in </a:t>
            </a:r>
            <a:r>
              <a:rPr lang="es-CO" dirty="0" err="1"/>
              <a:t>all</a:t>
            </a:r>
            <a:r>
              <a:rPr lang="es-CO" dirty="0"/>
              <a:t> cases, </a:t>
            </a:r>
            <a:r>
              <a:rPr lang="es-CO" dirty="0" err="1"/>
              <a:t>but</a:t>
            </a:r>
            <a:r>
              <a:rPr lang="es-CO" dirty="0"/>
              <a:t> I </a:t>
            </a:r>
            <a:r>
              <a:rPr lang="es-CO" dirty="0" err="1"/>
              <a:t>would</a:t>
            </a:r>
            <a:r>
              <a:rPr lang="es-CO" dirty="0"/>
              <a:t> </a:t>
            </a:r>
            <a:r>
              <a:rPr lang="es-CO" dirty="0" err="1"/>
              <a:t>say</a:t>
            </a:r>
            <a:r>
              <a:rPr lang="es-CO" dirty="0"/>
              <a:t> </a:t>
            </a:r>
            <a:r>
              <a:rPr lang="es-CO" dirty="0" err="1"/>
              <a:t>that</a:t>
            </a:r>
            <a:r>
              <a:rPr lang="es-CO" dirty="0"/>
              <a:t>, in </a:t>
            </a:r>
            <a:r>
              <a:rPr lang="es-CO" dirty="0" err="1"/>
              <a:t>most</a:t>
            </a:r>
            <a:r>
              <a:rPr lang="es-CO" dirty="0"/>
              <a:t> </a:t>
            </a:r>
            <a:r>
              <a:rPr lang="es-CO" dirty="0" err="1"/>
              <a:t>learning</a:t>
            </a:r>
            <a:r>
              <a:rPr lang="es-CO" dirty="0"/>
              <a:t> histories, </a:t>
            </a:r>
            <a:r>
              <a:rPr lang="es-CO" dirty="0" err="1"/>
              <a:t>worry</a:t>
            </a:r>
            <a:r>
              <a:rPr lang="es-CO" dirty="0"/>
              <a:t> and </a:t>
            </a:r>
            <a:r>
              <a:rPr lang="es-CO" dirty="0" err="1"/>
              <a:t>rumination</a:t>
            </a:r>
            <a:r>
              <a:rPr lang="es-CO" dirty="0"/>
              <a:t> are </a:t>
            </a:r>
            <a:r>
              <a:rPr lang="es-CO" dirty="0" err="1"/>
              <a:t>established</a:t>
            </a:r>
            <a:r>
              <a:rPr lang="es-CO" dirty="0"/>
              <a:t> as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predominant</a:t>
            </a:r>
            <a:r>
              <a:rPr lang="es-CO" dirty="0"/>
              <a:t> </a:t>
            </a:r>
            <a:r>
              <a:rPr lang="es-CO" dirty="0" err="1"/>
              <a:t>way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react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aversive</a:t>
            </a:r>
            <a:r>
              <a:rPr lang="es-CO" dirty="0"/>
              <a:t> </a:t>
            </a:r>
            <a:r>
              <a:rPr lang="es-CO" dirty="0" err="1"/>
              <a:t>private</a:t>
            </a:r>
            <a:r>
              <a:rPr lang="es-CO" dirty="0"/>
              <a:t> </a:t>
            </a:r>
            <a:r>
              <a:rPr lang="es-CO" dirty="0" err="1"/>
              <a:t>events</a:t>
            </a:r>
            <a:r>
              <a:rPr lang="es-CO" dirty="0"/>
              <a:t>. In a </a:t>
            </a:r>
            <a:r>
              <a:rPr lang="es-CO" dirty="0" err="1"/>
              <a:t>way</a:t>
            </a:r>
            <a:r>
              <a:rPr lang="es-CO" dirty="0"/>
              <a:t>, </a:t>
            </a:r>
            <a:r>
              <a:rPr lang="es-CO" dirty="0" err="1"/>
              <a:t>it</a:t>
            </a:r>
            <a:r>
              <a:rPr lang="es-CO" dirty="0"/>
              <a:t> </a:t>
            </a:r>
            <a:r>
              <a:rPr lang="es-CO" dirty="0" err="1"/>
              <a:t>could</a:t>
            </a:r>
            <a:r>
              <a:rPr lang="es-CO" dirty="0"/>
              <a:t> be </a:t>
            </a:r>
            <a:r>
              <a:rPr lang="es-CO" dirty="0" err="1"/>
              <a:t>seen</a:t>
            </a:r>
            <a:r>
              <a:rPr lang="es-CO" dirty="0"/>
              <a:t> as a </a:t>
            </a:r>
            <a:r>
              <a:rPr lang="es-CO" dirty="0" err="1"/>
              <a:t>way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react</a:t>
            </a:r>
            <a:r>
              <a:rPr lang="es-CO" dirty="0"/>
              <a:t> </a:t>
            </a:r>
            <a:r>
              <a:rPr lang="es-CO" dirty="0" err="1"/>
              <a:t>that</a:t>
            </a:r>
            <a:r>
              <a:rPr lang="es-CO" dirty="0"/>
              <a:t> </a:t>
            </a:r>
            <a:r>
              <a:rPr lang="es-CO" dirty="0" err="1"/>
              <a:t>avoids</a:t>
            </a:r>
            <a:r>
              <a:rPr lang="es-CO" dirty="0"/>
              <a:t> </a:t>
            </a:r>
            <a:r>
              <a:rPr lang="es-CO" dirty="0" err="1"/>
              <a:t>what</a:t>
            </a:r>
            <a:r>
              <a:rPr lang="es-CO" dirty="0"/>
              <a:t> </a:t>
            </a:r>
            <a:r>
              <a:rPr lang="es-CO" dirty="0" err="1"/>
              <a:t>we</a:t>
            </a:r>
            <a:r>
              <a:rPr lang="es-CO" dirty="0"/>
              <a:t> </a:t>
            </a:r>
            <a:r>
              <a:rPr lang="es-CO" dirty="0" err="1"/>
              <a:t>used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conceive</a:t>
            </a:r>
            <a:r>
              <a:rPr lang="es-CO" dirty="0"/>
              <a:t> in </a:t>
            </a:r>
            <a:r>
              <a:rPr lang="es-CO" dirty="0" err="1"/>
              <a:t>topographical</a:t>
            </a:r>
            <a:r>
              <a:rPr lang="es-CO" dirty="0"/>
              <a:t> </a:t>
            </a:r>
            <a:r>
              <a:rPr lang="es-CO" dirty="0" err="1"/>
              <a:t>terms</a:t>
            </a:r>
            <a:r>
              <a:rPr lang="es-CO" dirty="0"/>
              <a:t> as </a:t>
            </a:r>
            <a:r>
              <a:rPr lang="es-CO" dirty="0" err="1"/>
              <a:t>impulsive</a:t>
            </a:r>
            <a:r>
              <a:rPr lang="es-CO" dirty="0"/>
              <a:t> </a:t>
            </a:r>
            <a:r>
              <a:rPr lang="es-CO" dirty="0" err="1"/>
              <a:t>behavior</a:t>
            </a:r>
            <a:r>
              <a:rPr lang="es-CO" dirty="0"/>
              <a:t>.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97FB3-1E54-4A01-BE74-6121A8A75921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39474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tenth</a:t>
            </a:r>
            <a:r>
              <a:rPr lang="es-CO" dirty="0"/>
              <a:t> </a:t>
            </a:r>
            <a:r>
              <a:rPr lang="es-CO" dirty="0" err="1"/>
              <a:t>tenet</a:t>
            </a:r>
            <a:r>
              <a:rPr lang="es-CO" dirty="0"/>
              <a:t> </a:t>
            </a:r>
            <a:r>
              <a:rPr lang="es-CO" dirty="0" err="1"/>
              <a:t>is</a:t>
            </a:r>
            <a:r>
              <a:rPr lang="es-CO" dirty="0"/>
              <a:t> </a:t>
            </a:r>
            <a:r>
              <a:rPr lang="es-CO" dirty="0" err="1"/>
              <a:t>that</a:t>
            </a:r>
            <a:r>
              <a:rPr lang="es-CO" dirty="0"/>
              <a:t> </a:t>
            </a:r>
            <a:r>
              <a:rPr lang="es-CO" dirty="0" err="1"/>
              <a:t>repetitive</a:t>
            </a:r>
            <a:r>
              <a:rPr lang="es-CO" dirty="0"/>
              <a:t> </a:t>
            </a:r>
            <a:r>
              <a:rPr lang="es-CO" dirty="0" err="1"/>
              <a:t>negative</a:t>
            </a:r>
            <a:r>
              <a:rPr lang="es-CO" dirty="0"/>
              <a:t> </a:t>
            </a:r>
            <a:r>
              <a:rPr lang="es-CO" dirty="0" err="1"/>
              <a:t>thinking</a:t>
            </a:r>
            <a:r>
              <a:rPr lang="es-CO" dirty="0"/>
              <a:t>, </a:t>
            </a:r>
            <a:r>
              <a:rPr lang="es-CO" dirty="0" err="1"/>
              <a:t>usually</a:t>
            </a:r>
            <a:r>
              <a:rPr lang="es-CO" dirty="0"/>
              <a:t> in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form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worry</a:t>
            </a:r>
            <a:r>
              <a:rPr lang="es-CO" dirty="0"/>
              <a:t> and </a:t>
            </a:r>
            <a:r>
              <a:rPr lang="es-CO" dirty="0" err="1"/>
              <a:t>rumination</a:t>
            </a:r>
            <a:r>
              <a:rPr lang="es-CO" dirty="0"/>
              <a:t>, </a:t>
            </a:r>
            <a:r>
              <a:rPr lang="es-CO" dirty="0" err="1"/>
              <a:t>is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first</a:t>
            </a:r>
            <a:r>
              <a:rPr lang="es-CO" dirty="0"/>
              <a:t> and </a:t>
            </a:r>
            <a:r>
              <a:rPr lang="es-CO" dirty="0" err="1"/>
              <a:t>predominant</a:t>
            </a:r>
            <a:r>
              <a:rPr lang="es-CO" dirty="0"/>
              <a:t> </a:t>
            </a:r>
            <a:r>
              <a:rPr lang="es-CO" dirty="0" err="1"/>
              <a:t>reaction</a:t>
            </a:r>
            <a:r>
              <a:rPr lang="es-CO" dirty="0"/>
              <a:t> in </a:t>
            </a:r>
            <a:r>
              <a:rPr lang="es-CO" dirty="0" err="1"/>
              <a:t>coordination</a:t>
            </a:r>
            <a:r>
              <a:rPr lang="es-CO" dirty="0"/>
              <a:t> </a:t>
            </a:r>
            <a:r>
              <a:rPr lang="es-CO" dirty="0" err="1"/>
              <a:t>with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discriminative</a:t>
            </a:r>
            <a:r>
              <a:rPr lang="es-CO" dirty="0"/>
              <a:t> </a:t>
            </a:r>
            <a:r>
              <a:rPr lang="es-CO" dirty="0" err="1"/>
              <a:t>functions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ongoing</a:t>
            </a:r>
            <a:r>
              <a:rPr lang="es-CO" dirty="0"/>
              <a:t> </a:t>
            </a:r>
            <a:r>
              <a:rPr lang="es-CO" dirty="0" err="1"/>
              <a:t>behavior</a:t>
            </a:r>
            <a:r>
              <a:rPr lang="es-CO" dirty="0"/>
              <a:t>. </a:t>
            </a:r>
            <a:r>
              <a:rPr lang="es-CO" dirty="0" err="1"/>
              <a:t>This</a:t>
            </a:r>
            <a:r>
              <a:rPr lang="es-CO" dirty="0"/>
              <a:t> </a:t>
            </a:r>
            <a:r>
              <a:rPr lang="es-CO" dirty="0" err="1"/>
              <a:t>is</a:t>
            </a:r>
            <a:r>
              <a:rPr lang="es-CO" dirty="0"/>
              <a:t> </a:t>
            </a:r>
            <a:r>
              <a:rPr lang="es-CO" dirty="0" err="1"/>
              <a:t>not</a:t>
            </a:r>
            <a:r>
              <a:rPr lang="es-CO" dirty="0"/>
              <a:t> </a:t>
            </a:r>
            <a:r>
              <a:rPr lang="es-CO" dirty="0" err="1"/>
              <a:t>necessarily</a:t>
            </a:r>
            <a:r>
              <a:rPr lang="es-CO" dirty="0"/>
              <a:t> true in </a:t>
            </a:r>
            <a:r>
              <a:rPr lang="es-CO" dirty="0" err="1"/>
              <a:t>all</a:t>
            </a:r>
            <a:r>
              <a:rPr lang="es-CO" dirty="0"/>
              <a:t> cases, </a:t>
            </a:r>
            <a:r>
              <a:rPr lang="es-CO" dirty="0" err="1"/>
              <a:t>but</a:t>
            </a:r>
            <a:r>
              <a:rPr lang="es-CO" dirty="0"/>
              <a:t> I </a:t>
            </a:r>
            <a:r>
              <a:rPr lang="es-CO" dirty="0" err="1"/>
              <a:t>would</a:t>
            </a:r>
            <a:r>
              <a:rPr lang="es-CO" dirty="0"/>
              <a:t> </a:t>
            </a:r>
            <a:r>
              <a:rPr lang="es-CO" dirty="0" err="1"/>
              <a:t>say</a:t>
            </a:r>
            <a:r>
              <a:rPr lang="es-CO" dirty="0"/>
              <a:t> </a:t>
            </a:r>
            <a:r>
              <a:rPr lang="es-CO" dirty="0" err="1"/>
              <a:t>that</a:t>
            </a:r>
            <a:r>
              <a:rPr lang="es-CO" dirty="0"/>
              <a:t>, in </a:t>
            </a:r>
            <a:r>
              <a:rPr lang="es-CO" dirty="0" err="1"/>
              <a:t>most</a:t>
            </a:r>
            <a:r>
              <a:rPr lang="es-CO" dirty="0"/>
              <a:t> </a:t>
            </a:r>
            <a:r>
              <a:rPr lang="es-CO" dirty="0" err="1"/>
              <a:t>learning</a:t>
            </a:r>
            <a:r>
              <a:rPr lang="es-CO" dirty="0"/>
              <a:t> histories, </a:t>
            </a:r>
            <a:r>
              <a:rPr lang="es-CO" dirty="0" err="1"/>
              <a:t>worry</a:t>
            </a:r>
            <a:r>
              <a:rPr lang="es-CO" dirty="0"/>
              <a:t> and </a:t>
            </a:r>
            <a:r>
              <a:rPr lang="es-CO" dirty="0" err="1"/>
              <a:t>rumination</a:t>
            </a:r>
            <a:r>
              <a:rPr lang="es-CO" dirty="0"/>
              <a:t> are </a:t>
            </a:r>
            <a:r>
              <a:rPr lang="es-CO" dirty="0" err="1"/>
              <a:t>established</a:t>
            </a:r>
            <a:r>
              <a:rPr lang="es-CO" dirty="0"/>
              <a:t> as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predominant</a:t>
            </a:r>
            <a:r>
              <a:rPr lang="es-CO" dirty="0"/>
              <a:t> </a:t>
            </a:r>
            <a:r>
              <a:rPr lang="es-CO" dirty="0" err="1"/>
              <a:t>way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react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aversive</a:t>
            </a:r>
            <a:r>
              <a:rPr lang="es-CO" dirty="0"/>
              <a:t> </a:t>
            </a:r>
            <a:r>
              <a:rPr lang="es-CO" dirty="0" err="1"/>
              <a:t>private</a:t>
            </a:r>
            <a:r>
              <a:rPr lang="es-CO" dirty="0"/>
              <a:t> </a:t>
            </a:r>
            <a:r>
              <a:rPr lang="es-CO" dirty="0" err="1"/>
              <a:t>events</a:t>
            </a:r>
            <a:r>
              <a:rPr lang="es-CO" dirty="0"/>
              <a:t>. In a </a:t>
            </a:r>
            <a:r>
              <a:rPr lang="es-CO" dirty="0" err="1"/>
              <a:t>way</a:t>
            </a:r>
            <a:r>
              <a:rPr lang="es-CO" dirty="0"/>
              <a:t>, </a:t>
            </a:r>
            <a:r>
              <a:rPr lang="es-CO" dirty="0" err="1"/>
              <a:t>it</a:t>
            </a:r>
            <a:r>
              <a:rPr lang="es-CO" dirty="0"/>
              <a:t> </a:t>
            </a:r>
            <a:r>
              <a:rPr lang="es-CO" dirty="0" err="1"/>
              <a:t>could</a:t>
            </a:r>
            <a:r>
              <a:rPr lang="es-CO" dirty="0"/>
              <a:t> be </a:t>
            </a:r>
            <a:r>
              <a:rPr lang="es-CO" dirty="0" err="1"/>
              <a:t>seen</a:t>
            </a:r>
            <a:r>
              <a:rPr lang="es-CO" dirty="0"/>
              <a:t> as a </a:t>
            </a:r>
            <a:r>
              <a:rPr lang="es-CO" dirty="0" err="1"/>
              <a:t>way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react</a:t>
            </a:r>
            <a:r>
              <a:rPr lang="es-CO" dirty="0"/>
              <a:t> </a:t>
            </a:r>
            <a:r>
              <a:rPr lang="es-CO" dirty="0" err="1"/>
              <a:t>that</a:t>
            </a:r>
            <a:r>
              <a:rPr lang="es-CO" dirty="0"/>
              <a:t> </a:t>
            </a:r>
            <a:r>
              <a:rPr lang="es-CO" dirty="0" err="1"/>
              <a:t>avoids</a:t>
            </a:r>
            <a:r>
              <a:rPr lang="es-CO" dirty="0"/>
              <a:t> </a:t>
            </a:r>
            <a:r>
              <a:rPr lang="es-CO" dirty="0" err="1"/>
              <a:t>what</a:t>
            </a:r>
            <a:r>
              <a:rPr lang="es-CO" dirty="0"/>
              <a:t> </a:t>
            </a:r>
            <a:r>
              <a:rPr lang="es-CO" dirty="0" err="1"/>
              <a:t>we</a:t>
            </a:r>
            <a:r>
              <a:rPr lang="es-CO" dirty="0"/>
              <a:t> </a:t>
            </a:r>
            <a:r>
              <a:rPr lang="es-CO" dirty="0" err="1"/>
              <a:t>used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conceive</a:t>
            </a:r>
            <a:r>
              <a:rPr lang="es-CO" dirty="0"/>
              <a:t> in </a:t>
            </a:r>
            <a:r>
              <a:rPr lang="es-CO" dirty="0" err="1"/>
              <a:t>topographical</a:t>
            </a:r>
            <a:r>
              <a:rPr lang="es-CO" dirty="0"/>
              <a:t> </a:t>
            </a:r>
            <a:r>
              <a:rPr lang="es-CO" dirty="0" err="1"/>
              <a:t>terms</a:t>
            </a:r>
            <a:r>
              <a:rPr lang="es-CO" dirty="0"/>
              <a:t> as </a:t>
            </a:r>
            <a:r>
              <a:rPr lang="es-CO" dirty="0" err="1"/>
              <a:t>impulsive</a:t>
            </a:r>
            <a:r>
              <a:rPr lang="es-CO" dirty="0"/>
              <a:t> </a:t>
            </a:r>
            <a:r>
              <a:rPr lang="es-CO" dirty="0" err="1"/>
              <a:t>behavior</a:t>
            </a:r>
            <a:r>
              <a:rPr lang="es-CO" dirty="0"/>
              <a:t>.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97FB3-1E54-4A01-BE74-6121A8A75921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7931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tenth</a:t>
            </a:r>
            <a:r>
              <a:rPr lang="es-CO" dirty="0"/>
              <a:t> </a:t>
            </a:r>
            <a:r>
              <a:rPr lang="es-CO" dirty="0" err="1"/>
              <a:t>tenet</a:t>
            </a:r>
            <a:r>
              <a:rPr lang="es-CO" dirty="0"/>
              <a:t> </a:t>
            </a:r>
            <a:r>
              <a:rPr lang="es-CO" dirty="0" err="1"/>
              <a:t>is</a:t>
            </a:r>
            <a:r>
              <a:rPr lang="es-CO" dirty="0"/>
              <a:t> </a:t>
            </a:r>
            <a:r>
              <a:rPr lang="es-CO" dirty="0" err="1"/>
              <a:t>that</a:t>
            </a:r>
            <a:r>
              <a:rPr lang="es-CO" dirty="0"/>
              <a:t> </a:t>
            </a:r>
            <a:r>
              <a:rPr lang="es-CO" dirty="0" err="1"/>
              <a:t>repetitive</a:t>
            </a:r>
            <a:r>
              <a:rPr lang="es-CO" dirty="0"/>
              <a:t> </a:t>
            </a:r>
            <a:r>
              <a:rPr lang="es-CO" dirty="0" err="1"/>
              <a:t>negative</a:t>
            </a:r>
            <a:r>
              <a:rPr lang="es-CO" dirty="0"/>
              <a:t> </a:t>
            </a:r>
            <a:r>
              <a:rPr lang="es-CO" dirty="0" err="1"/>
              <a:t>thinking</a:t>
            </a:r>
            <a:r>
              <a:rPr lang="es-CO" dirty="0"/>
              <a:t>, </a:t>
            </a:r>
            <a:r>
              <a:rPr lang="es-CO" dirty="0" err="1"/>
              <a:t>usually</a:t>
            </a:r>
            <a:r>
              <a:rPr lang="es-CO" dirty="0"/>
              <a:t> in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form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worry</a:t>
            </a:r>
            <a:r>
              <a:rPr lang="es-CO" dirty="0"/>
              <a:t> and </a:t>
            </a:r>
            <a:r>
              <a:rPr lang="es-CO" dirty="0" err="1"/>
              <a:t>rumination</a:t>
            </a:r>
            <a:r>
              <a:rPr lang="es-CO" dirty="0"/>
              <a:t>, </a:t>
            </a:r>
            <a:r>
              <a:rPr lang="es-CO" dirty="0" err="1"/>
              <a:t>is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first</a:t>
            </a:r>
            <a:r>
              <a:rPr lang="es-CO" dirty="0"/>
              <a:t> and </a:t>
            </a:r>
            <a:r>
              <a:rPr lang="es-CO" dirty="0" err="1"/>
              <a:t>predominant</a:t>
            </a:r>
            <a:r>
              <a:rPr lang="es-CO" dirty="0"/>
              <a:t> </a:t>
            </a:r>
            <a:r>
              <a:rPr lang="es-CO" dirty="0" err="1"/>
              <a:t>reaction</a:t>
            </a:r>
            <a:r>
              <a:rPr lang="es-CO" dirty="0"/>
              <a:t> in </a:t>
            </a:r>
            <a:r>
              <a:rPr lang="es-CO" dirty="0" err="1"/>
              <a:t>coordination</a:t>
            </a:r>
            <a:r>
              <a:rPr lang="es-CO" dirty="0"/>
              <a:t> </a:t>
            </a:r>
            <a:r>
              <a:rPr lang="es-CO" dirty="0" err="1"/>
              <a:t>with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discriminative</a:t>
            </a:r>
            <a:r>
              <a:rPr lang="es-CO" dirty="0"/>
              <a:t> </a:t>
            </a:r>
            <a:r>
              <a:rPr lang="es-CO" dirty="0" err="1"/>
              <a:t>functions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ongoing</a:t>
            </a:r>
            <a:r>
              <a:rPr lang="es-CO" dirty="0"/>
              <a:t> </a:t>
            </a:r>
            <a:r>
              <a:rPr lang="es-CO" dirty="0" err="1"/>
              <a:t>behavior</a:t>
            </a:r>
            <a:r>
              <a:rPr lang="es-CO" dirty="0"/>
              <a:t>. </a:t>
            </a:r>
            <a:r>
              <a:rPr lang="es-CO" dirty="0" err="1"/>
              <a:t>This</a:t>
            </a:r>
            <a:r>
              <a:rPr lang="es-CO" dirty="0"/>
              <a:t> </a:t>
            </a:r>
            <a:r>
              <a:rPr lang="es-CO" dirty="0" err="1"/>
              <a:t>is</a:t>
            </a:r>
            <a:r>
              <a:rPr lang="es-CO" dirty="0"/>
              <a:t> </a:t>
            </a:r>
            <a:r>
              <a:rPr lang="es-CO" dirty="0" err="1"/>
              <a:t>not</a:t>
            </a:r>
            <a:r>
              <a:rPr lang="es-CO" dirty="0"/>
              <a:t> </a:t>
            </a:r>
            <a:r>
              <a:rPr lang="es-CO" dirty="0" err="1"/>
              <a:t>necessarily</a:t>
            </a:r>
            <a:r>
              <a:rPr lang="es-CO" dirty="0"/>
              <a:t> true in </a:t>
            </a:r>
            <a:r>
              <a:rPr lang="es-CO" dirty="0" err="1"/>
              <a:t>all</a:t>
            </a:r>
            <a:r>
              <a:rPr lang="es-CO" dirty="0"/>
              <a:t> cases, </a:t>
            </a:r>
            <a:r>
              <a:rPr lang="es-CO" dirty="0" err="1"/>
              <a:t>but</a:t>
            </a:r>
            <a:r>
              <a:rPr lang="es-CO" dirty="0"/>
              <a:t> I </a:t>
            </a:r>
            <a:r>
              <a:rPr lang="es-CO" dirty="0" err="1"/>
              <a:t>would</a:t>
            </a:r>
            <a:r>
              <a:rPr lang="es-CO" dirty="0"/>
              <a:t> </a:t>
            </a:r>
            <a:r>
              <a:rPr lang="es-CO" dirty="0" err="1"/>
              <a:t>say</a:t>
            </a:r>
            <a:r>
              <a:rPr lang="es-CO" dirty="0"/>
              <a:t> </a:t>
            </a:r>
            <a:r>
              <a:rPr lang="es-CO" dirty="0" err="1"/>
              <a:t>that</a:t>
            </a:r>
            <a:r>
              <a:rPr lang="es-CO" dirty="0"/>
              <a:t>, in </a:t>
            </a:r>
            <a:r>
              <a:rPr lang="es-CO" dirty="0" err="1"/>
              <a:t>most</a:t>
            </a:r>
            <a:r>
              <a:rPr lang="es-CO" dirty="0"/>
              <a:t> </a:t>
            </a:r>
            <a:r>
              <a:rPr lang="es-CO" dirty="0" err="1"/>
              <a:t>learning</a:t>
            </a:r>
            <a:r>
              <a:rPr lang="es-CO" dirty="0"/>
              <a:t> histories, </a:t>
            </a:r>
            <a:r>
              <a:rPr lang="es-CO" dirty="0" err="1"/>
              <a:t>worry</a:t>
            </a:r>
            <a:r>
              <a:rPr lang="es-CO" dirty="0"/>
              <a:t> and </a:t>
            </a:r>
            <a:r>
              <a:rPr lang="es-CO" dirty="0" err="1"/>
              <a:t>rumination</a:t>
            </a:r>
            <a:r>
              <a:rPr lang="es-CO" dirty="0"/>
              <a:t> are </a:t>
            </a:r>
            <a:r>
              <a:rPr lang="es-CO" dirty="0" err="1"/>
              <a:t>established</a:t>
            </a:r>
            <a:r>
              <a:rPr lang="es-CO" dirty="0"/>
              <a:t> as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predominant</a:t>
            </a:r>
            <a:r>
              <a:rPr lang="es-CO" dirty="0"/>
              <a:t> </a:t>
            </a:r>
            <a:r>
              <a:rPr lang="es-CO" dirty="0" err="1"/>
              <a:t>way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react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aversive</a:t>
            </a:r>
            <a:r>
              <a:rPr lang="es-CO" dirty="0"/>
              <a:t> </a:t>
            </a:r>
            <a:r>
              <a:rPr lang="es-CO" dirty="0" err="1"/>
              <a:t>private</a:t>
            </a:r>
            <a:r>
              <a:rPr lang="es-CO" dirty="0"/>
              <a:t> </a:t>
            </a:r>
            <a:r>
              <a:rPr lang="es-CO" dirty="0" err="1"/>
              <a:t>events</a:t>
            </a:r>
            <a:r>
              <a:rPr lang="es-CO" dirty="0"/>
              <a:t>. In a </a:t>
            </a:r>
            <a:r>
              <a:rPr lang="es-CO" dirty="0" err="1"/>
              <a:t>way</a:t>
            </a:r>
            <a:r>
              <a:rPr lang="es-CO" dirty="0"/>
              <a:t>, </a:t>
            </a:r>
            <a:r>
              <a:rPr lang="es-CO" dirty="0" err="1"/>
              <a:t>it</a:t>
            </a:r>
            <a:r>
              <a:rPr lang="es-CO" dirty="0"/>
              <a:t> </a:t>
            </a:r>
            <a:r>
              <a:rPr lang="es-CO" dirty="0" err="1"/>
              <a:t>could</a:t>
            </a:r>
            <a:r>
              <a:rPr lang="es-CO" dirty="0"/>
              <a:t> be </a:t>
            </a:r>
            <a:r>
              <a:rPr lang="es-CO" dirty="0" err="1"/>
              <a:t>seen</a:t>
            </a:r>
            <a:r>
              <a:rPr lang="es-CO" dirty="0"/>
              <a:t> as a </a:t>
            </a:r>
            <a:r>
              <a:rPr lang="es-CO" dirty="0" err="1"/>
              <a:t>way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react</a:t>
            </a:r>
            <a:r>
              <a:rPr lang="es-CO" dirty="0"/>
              <a:t> </a:t>
            </a:r>
            <a:r>
              <a:rPr lang="es-CO" dirty="0" err="1"/>
              <a:t>that</a:t>
            </a:r>
            <a:r>
              <a:rPr lang="es-CO" dirty="0"/>
              <a:t> </a:t>
            </a:r>
            <a:r>
              <a:rPr lang="es-CO" dirty="0" err="1"/>
              <a:t>avoids</a:t>
            </a:r>
            <a:r>
              <a:rPr lang="es-CO" dirty="0"/>
              <a:t> </a:t>
            </a:r>
            <a:r>
              <a:rPr lang="es-CO" dirty="0" err="1"/>
              <a:t>what</a:t>
            </a:r>
            <a:r>
              <a:rPr lang="es-CO" dirty="0"/>
              <a:t> </a:t>
            </a:r>
            <a:r>
              <a:rPr lang="es-CO" dirty="0" err="1"/>
              <a:t>we</a:t>
            </a:r>
            <a:r>
              <a:rPr lang="es-CO" dirty="0"/>
              <a:t> </a:t>
            </a:r>
            <a:r>
              <a:rPr lang="es-CO" dirty="0" err="1"/>
              <a:t>used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conceive</a:t>
            </a:r>
            <a:r>
              <a:rPr lang="es-CO" dirty="0"/>
              <a:t> in </a:t>
            </a:r>
            <a:r>
              <a:rPr lang="es-CO" dirty="0" err="1"/>
              <a:t>topographical</a:t>
            </a:r>
            <a:r>
              <a:rPr lang="es-CO" dirty="0"/>
              <a:t> </a:t>
            </a:r>
            <a:r>
              <a:rPr lang="es-CO" dirty="0" err="1"/>
              <a:t>terms</a:t>
            </a:r>
            <a:r>
              <a:rPr lang="es-CO" dirty="0"/>
              <a:t> as </a:t>
            </a:r>
            <a:r>
              <a:rPr lang="es-CO" dirty="0" err="1"/>
              <a:t>impulsive</a:t>
            </a:r>
            <a:r>
              <a:rPr lang="es-CO" dirty="0"/>
              <a:t> </a:t>
            </a:r>
            <a:r>
              <a:rPr lang="es-CO" dirty="0" err="1"/>
              <a:t>behavior</a:t>
            </a:r>
            <a:r>
              <a:rPr lang="es-CO" dirty="0"/>
              <a:t>.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97FB3-1E54-4A01-BE74-6121A8A75921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95208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err="1"/>
              <a:t>Deried</a:t>
            </a:r>
            <a:r>
              <a:rPr lang="es-CO" dirty="0"/>
              <a:t> </a:t>
            </a:r>
            <a:r>
              <a:rPr lang="es-CO" dirty="0" err="1"/>
              <a:t>from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definition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psychological</a:t>
            </a:r>
            <a:r>
              <a:rPr lang="es-CO" dirty="0"/>
              <a:t> </a:t>
            </a:r>
            <a:r>
              <a:rPr lang="es-CO" dirty="0" err="1"/>
              <a:t>flexibility</a:t>
            </a:r>
            <a:r>
              <a:rPr lang="es-CO" dirty="0"/>
              <a:t>, </a:t>
            </a:r>
            <a:r>
              <a:rPr lang="es-CO" dirty="0" err="1"/>
              <a:t>these</a:t>
            </a:r>
            <a:r>
              <a:rPr lang="es-CO" dirty="0"/>
              <a:t> </a:t>
            </a:r>
            <a:r>
              <a:rPr lang="es-CO" dirty="0" err="1"/>
              <a:t>authors</a:t>
            </a:r>
            <a:r>
              <a:rPr lang="es-CO" dirty="0"/>
              <a:t> </a:t>
            </a:r>
            <a:r>
              <a:rPr lang="es-CO" dirty="0" err="1"/>
              <a:t>suggested</a:t>
            </a:r>
            <a:r>
              <a:rPr lang="es-CO" dirty="0"/>
              <a:t> </a:t>
            </a:r>
            <a:r>
              <a:rPr lang="es-CO" dirty="0" err="1"/>
              <a:t>three</a:t>
            </a:r>
            <a:r>
              <a:rPr lang="es-CO" dirty="0"/>
              <a:t> </a:t>
            </a:r>
            <a:r>
              <a:rPr lang="es-CO" dirty="0" err="1"/>
              <a:t>core</a:t>
            </a:r>
            <a:r>
              <a:rPr lang="es-CO" dirty="0"/>
              <a:t> </a:t>
            </a:r>
            <a:r>
              <a:rPr lang="es-CO" dirty="0" err="1"/>
              <a:t>strategies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foster</a:t>
            </a:r>
            <a:r>
              <a:rPr lang="es-CO" dirty="0"/>
              <a:t> </a:t>
            </a:r>
            <a:r>
              <a:rPr lang="es-CO" dirty="0" err="1"/>
              <a:t>psychological</a:t>
            </a:r>
            <a:r>
              <a:rPr lang="es-CO" dirty="0"/>
              <a:t> </a:t>
            </a:r>
            <a:r>
              <a:rPr lang="es-CO" dirty="0" err="1"/>
              <a:t>flexibility</a:t>
            </a:r>
            <a:r>
              <a:rPr lang="es-CO" dirty="0"/>
              <a:t>…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97FB3-1E54-4A01-BE74-6121A8A75921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0899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Törneke</a:t>
            </a:r>
            <a:r>
              <a:rPr lang="en-US" sz="1200" dirty="0"/>
              <a:t>, Luciano, Barnes-Holmes, and Bond (2016) identified two forms in which individuals respond to their ongoing behavior:</a:t>
            </a:r>
          </a:p>
          <a:p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first</a:t>
            </a:r>
            <a:r>
              <a:rPr lang="es-CO" dirty="0"/>
              <a:t> </a:t>
            </a:r>
            <a:r>
              <a:rPr lang="es-CO" dirty="0" err="1"/>
              <a:t>one</a:t>
            </a:r>
            <a:r>
              <a:rPr lang="es-CO" dirty="0"/>
              <a:t> </a:t>
            </a:r>
            <a:r>
              <a:rPr lang="es-CO" dirty="0" err="1"/>
              <a:t>was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in </a:t>
            </a:r>
            <a:r>
              <a:rPr lang="es-CO" dirty="0" err="1"/>
              <a:t>coordination</a:t>
            </a:r>
            <a:r>
              <a:rPr lang="es-CO" dirty="0"/>
              <a:t> </a:t>
            </a:r>
            <a:r>
              <a:rPr lang="es-CO" dirty="0" err="1"/>
              <a:t>with</a:t>
            </a:r>
            <a:r>
              <a:rPr lang="es-CO" dirty="0"/>
              <a:t> </a:t>
            </a:r>
            <a:r>
              <a:rPr lang="es-CO" dirty="0" err="1"/>
              <a:t>its</a:t>
            </a:r>
            <a:r>
              <a:rPr lang="es-CO" dirty="0"/>
              <a:t> </a:t>
            </a:r>
            <a:r>
              <a:rPr lang="es-CO" dirty="0" err="1"/>
              <a:t>discriminative</a:t>
            </a:r>
            <a:r>
              <a:rPr lang="es-CO" dirty="0"/>
              <a:t> </a:t>
            </a:r>
            <a:r>
              <a:rPr lang="es-CO" dirty="0" err="1"/>
              <a:t>functions</a:t>
            </a:r>
            <a:r>
              <a:rPr lang="es-CO" dirty="0"/>
              <a:t>. </a:t>
            </a:r>
            <a:r>
              <a:rPr lang="es-CO" dirty="0" err="1"/>
              <a:t>This</a:t>
            </a:r>
            <a:r>
              <a:rPr lang="es-CO" dirty="0"/>
              <a:t> </a:t>
            </a:r>
            <a:r>
              <a:rPr lang="es-CO" dirty="0" err="1"/>
              <a:t>involves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</a:t>
            </a:r>
            <a:r>
              <a:rPr lang="es-CO" dirty="0" err="1"/>
              <a:t>impulsively</a:t>
            </a:r>
            <a:r>
              <a:rPr lang="es-CO" dirty="0"/>
              <a:t> </a:t>
            </a:r>
            <a:r>
              <a:rPr lang="es-CO" dirty="0" err="1"/>
              <a:t>under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control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derived</a:t>
            </a:r>
            <a:r>
              <a:rPr lang="es-CO" dirty="0"/>
              <a:t> </a:t>
            </a:r>
            <a:r>
              <a:rPr lang="es-CO" dirty="0" err="1"/>
              <a:t>functions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own</a:t>
            </a:r>
            <a:r>
              <a:rPr lang="es-CO" dirty="0"/>
              <a:t> </a:t>
            </a:r>
            <a:r>
              <a:rPr lang="es-CO" dirty="0" err="1"/>
              <a:t>behavior</a:t>
            </a:r>
            <a:r>
              <a:rPr lang="es-CO" dirty="0"/>
              <a:t>. </a:t>
            </a:r>
            <a:r>
              <a:rPr lang="es-CO" dirty="0" err="1"/>
              <a:t>This</a:t>
            </a:r>
            <a:r>
              <a:rPr lang="es-CO" dirty="0"/>
              <a:t> </a:t>
            </a:r>
            <a:r>
              <a:rPr lang="es-CO" dirty="0" err="1"/>
              <a:t>form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</a:t>
            </a:r>
            <a:r>
              <a:rPr lang="es-CO" dirty="0" err="1"/>
              <a:t>is</a:t>
            </a:r>
            <a:r>
              <a:rPr lang="es-CO" dirty="0"/>
              <a:t> </a:t>
            </a:r>
            <a:r>
              <a:rPr lang="es-CO" dirty="0" err="1"/>
              <a:t>blind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values</a:t>
            </a:r>
            <a:r>
              <a:rPr lang="es-CO" dirty="0"/>
              <a:t>.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second</a:t>
            </a:r>
            <a:r>
              <a:rPr lang="es-CO" dirty="0"/>
              <a:t> </a:t>
            </a:r>
            <a:r>
              <a:rPr lang="es-CO" dirty="0" err="1"/>
              <a:t>way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</a:t>
            </a:r>
            <a:r>
              <a:rPr lang="es-CO" dirty="0" err="1"/>
              <a:t>is</a:t>
            </a:r>
            <a:r>
              <a:rPr lang="es-CO" dirty="0"/>
              <a:t> more flexible and </a:t>
            </a:r>
            <a:r>
              <a:rPr lang="es-CO" dirty="0" err="1"/>
              <a:t>it</a:t>
            </a:r>
            <a:r>
              <a:rPr lang="es-CO" dirty="0"/>
              <a:t> </a:t>
            </a:r>
            <a:r>
              <a:rPr lang="es-CO" dirty="0" err="1"/>
              <a:t>entails</a:t>
            </a:r>
            <a:r>
              <a:rPr lang="es-CO" dirty="0"/>
              <a:t> </a:t>
            </a:r>
            <a:r>
              <a:rPr lang="es-CO" dirty="0" err="1"/>
              <a:t>framing</a:t>
            </a:r>
            <a:r>
              <a:rPr lang="es-CO" dirty="0"/>
              <a:t> </a:t>
            </a:r>
            <a:r>
              <a:rPr lang="es-CO" dirty="0" err="1"/>
              <a:t>behavior</a:t>
            </a:r>
            <a:r>
              <a:rPr lang="es-CO" dirty="0"/>
              <a:t> in </a:t>
            </a:r>
            <a:r>
              <a:rPr lang="es-CO" dirty="0" err="1"/>
              <a:t>hierarchy</a:t>
            </a:r>
            <a:r>
              <a:rPr lang="es-CO" dirty="0"/>
              <a:t> </a:t>
            </a:r>
            <a:r>
              <a:rPr lang="es-CO" dirty="0" err="1"/>
              <a:t>with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deictic</a:t>
            </a:r>
            <a:r>
              <a:rPr lang="es-CO" dirty="0"/>
              <a:t> “I”, </a:t>
            </a:r>
            <a:r>
              <a:rPr lang="es-CO" dirty="0" err="1"/>
              <a:t>which</a:t>
            </a:r>
            <a:r>
              <a:rPr lang="es-CO" dirty="0"/>
              <a:t> </a:t>
            </a:r>
            <a:r>
              <a:rPr lang="es-CO" dirty="0" err="1"/>
              <a:t>allows</a:t>
            </a:r>
            <a:r>
              <a:rPr lang="es-CO" dirty="0"/>
              <a:t> </a:t>
            </a:r>
            <a:r>
              <a:rPr lang="es-CO" dirty="0" err="1"/>
              <a:t>other</a:t>
            </a:r>
            <a:r>
              <a:rPr lang="es-CO" dirty="0"/>
              <a:t> </a:t>
            </a:r>
            <a:r>
              <a:rPr lang="es-CO" dirty="0" err="1"/>
              <a:t>sources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stimulus</a:t>
            </a:r>
            <a:r>
              <a:rPr lang="es-CO" dirty="0"/>
              <a:t> control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enter</a:t>
            </a:r>
            <a:r>
              <a:rPr lang="es-CO" dirty="0"/>
              <a:t> in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stage</a:t>
            </a:r>
            <a:r>
              <a:rPr lang="es-CO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97FB3-1E54-4A01-BE74-6121A8A75921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9151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Törneke</a:t>
            </a:r>
            <a:r>
              <a:rPr lang="en-US" sz="1200" dirty="0"/>
              <a:t>, Luciano, Barnes-Holmes, and Bond (2016) identified two forms in which individuals respond to their ongoing behavior:</a:t>
            </a:r>
          </a:p>
          <a:p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first</a:t>
            </a:r>
            <a:r>
              <a:rPr lang="es-CO" dirty="0"/>
              <a:t> </a:t>
            </a:r>
            <a:r>
              <a:rPr lang="es-CO" dirty="0" err="1"/>
              <a:t>one</a:t>
            </a:r>
            <a:r>
              <a:rPr lang="es-CO" dirty="0"/>
              <a:t> </a:t>
            </a:r>
            <a:r>
              <a:rPr lang="es-CO" dirty="0" err="1"/>
              <a:t>was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in </a:t>
            </a:r>
            <a:r>
              <a:rPr lang="es-CO" dirty="0" err="1"/>
              <a:t>coordination</a:t>
            </a:r>
            <a:r>
              <a:rPr lang="es-CO" dirty="0"/>
              <a:t> </a:t>
            </a:r>
            <a:r>
              <a:rPr lang="es-CO" dirty="0" err="1"/>
              <a:t>with</a:t>
            </a:r>
            <a:r>
              <a:rPr lang="es-CO" dirty="0"/>
              <a:t> </a:t>
            </a:r>
            <a:r>
              <a:rPr lang="es-CO" dirty="0" err="1"/>
              <a:t>its</a:t>
            </a:r>
            <a:r>
              <a:rPr lang="es-CO" dirty="0"/>
              <a:t> </a:t>
            </a:r>
            <a:r>
              <a:rPr lang="es-CO" dirty="0" err="1"/>
              <a:t>discriminative</a:t>
            </a:r>
            <a:r>
              <a:rPr lang="es-CO" dirty="0"/>
              <a:t> </a:t>
            </a:r>
            <a:r>
              <a:rPr lang="es-CO" dirty="0" err="1"/>
              <a:t>functions</a:t>
            </a:r>
            <a:r>
              <a:rPr lang="es-CO" dirty="0"/>
              <a:t>. </a:t>
            </a:r>
            <a:r>
              <a:rPr lang="es-CO" dirty="0" err="1"/>
              <a:t>This</a:t>
            </a:r>
            <a:r>
              <a:rPr lang="es-CO" dirty="0"/>
              <a:t> </a:t>
            </a:r>
            <a:r>
              <a:rPr lang="es-CO" dirty="0" err="1"/>
              <a:t>involves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</a:t>
            </a:r>
            <a:r>
              <a:rPr lang="es-CO" dirty="0" err="1"/>
              <a:t>impulsively</a:t>
            </a:r>
            <a:r>
              <a:rPr lang="es-CO" dirty="0"/>
              <a:t> </a:t>
            </a:r>
            <a:r>
              <a:rPr lang="es-CO" dirty="0" err="1"/>
              <a:t>under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control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derived</a:t>
            </a:r>
            <a:r>
              <a:rPr lang="es-CO" dirty="0"/>
              <a:t> </a:t>
            </a:r>
            <a:r>
              <a:rPr lang="es-CO" dirty="0" err="1"/>
              <a:t>functions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own</a:t>
            </a:r>
            <a:r>
              <a:rPr lang="es-CO" dirty="0"/>
              <a:t> </a:t>
            </a:r>
            <a:r>
              <a:rPr lang="es-CO" dirty="0" err="1"/>
              <a:t>behavior</a:t>
            </a:r>
            <a:r>
              <a:rPr lang="es-CO" dirty="0"/>
              <a:t>. </a:t>
            </a:r>
            <a:r>
              <a:rPr lang="es-CO" dirty="0" err="1"/>
              <a:t>This</a:t>
            </a:r>
            <a:r>
              <a:rPr lang="es-CO" dirty="0"/>
              <a:t> </a:t>
            </a:r>
            <a:r>
              <a:rPr lang="es-CO" dirty="0" err="1"/>
              <a:t>form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</a:t>
            </a:r>
            <a:r>
              <a:rPr lang="es-CO" dirty="0" err="1"/>
              <a:t>is</a:t>
            </a:r>
            <a:r>
              <a:rPr lang="es-CO" dirty="0"/>
              <a:t> </a:t>
            </a:r>
            <a:r>
              <a:rPr lang="es-CO" dirty="0" err="1"/>
              <a:t>blind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values</a:t>
            </a:r>
            <a:r>
              <a:rPr lang="es-CO" dirty="0"/>
              <a:t>.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second</a:t>
            </a:r>
            <a:r>
              <a:rPr lang="es-CO" dirty="0"/>
              <a:t> </a:t>
            </a:r>
            <a:r>
              <a:rPr lang="es-CO" dirty="0" err="1"/>
              <a:t>way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</a:t>
            </a:r>
            <a:r>
              <a:rPr lang="es-CO" dirty="0" err="1"/>
              <a:t>is</a:t>
            </a:r>
            <a:r>
              <a:rPr lang="es-CO" dirty="0"/>
              <a:t> more flexible and </a:t>
            </a:r>
            <a:r>
              <a:rPr lang="es-CO" dirty="0" err="1"/>
              <a:t>it</a:t>
            </a:r>
            <a:r>
              <a:rPr lang="es-CO" dirty="0"/>
              <a:t> </a:t>
            </a:r>
            <a:r>
              <a:rPr lang="es-CO" dirty="0" err="1"/>
              <a:t>entails</a:t>
            </a:r>
            <a:r>
              <a:rPr lang="es-CO" dirty="0"/>
              <a:t> </a:t>
            </a:r>
            <a:r>
              <a:rPr lang="es-CO" dirty="0" err="1"/>
              <a:t>framing</a:t>
            </a:r>
            <a:r>
              <a:rPr lang="es-CO" dirty="0"/>
              <a:t> </a:t>
            </a:r>
            <a:r>
              <a:rPr lang="es-CO" dirty="0" err="1"/>
              <a:t>behavior</a:t>
            </a:r>
            <a:r>
              <a:rPr lang="es-CO" dirty="0"/>
              <a:t> in </a:t>
            </a:r>
            <a:r>
              <a:rPr lang="es-CO" dirty="0" err="1"/>
              <a:t>hierarchy</a:t>
            </a:r>
            <a:r>
              <a:rPr lang="es-CO" dirty="0"/>
              <a:t> </a:t>
            </a:r>
            <a:r>
              <a:rPr lang="es-CO" dirty="0" err="1"/>
              <a:t>with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deictic</a:t>
            </a:r>
            <a:r>
              <a:rPr lang="es-CO" dirty="0"/>
              <a:t> “I”, </a:t>
            </a:r>
            <a:r>
              <a:rPr lang="es-CO" dirty="0" err="1"/>
              <a:t>which</a:t>
            </a:r>
            <a:r>
              <a:rPr lang="es-CO" dirty="0"/>
              <a:t> </a:t>
            </a:r>
            <a:r>
              <a:rPr lang="es-CO" dirty="0" err="1"/>
              <a:t>allows</a:t>
            </a:r>
            <a:r>
              <a:rPr lang="es-CO" dirty="0"/>
              <a:t> </a:t>
            </a:r>
            <a:r>
              <a:rPr lang="es-CO" dirty="0" err="1"/>
              <a:t>other</a:t>
            </a:r>
            <a:r>
              <a:rPr lang="es-CO" dirty="0"/>
              <a:t> </a:t>
            </a:r>
            <a:r>
              <a:rPr lang="es-CO" dirty="0" err="1"/>
              <a:t>sources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stimulus</a:t>
            </a:r>
            <a:r>
              <a:rPr lang="es-CO" dirty="0"/>
              <a:t> control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enter</a:t>
            </a:r>
            <a:r>
              <a:rPr lang="es-CO" dirty="0"/>
              <a:t> in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stage</a:t>
            </a:r>
            <a:r>
              <a:rPr lang="es-CO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97FB3-1E54-4A01-BE74-6121A8A75921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9743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Törneke</a:t>
            </a:r>
            <a:r>
              <a:rPr lang="en-US" sz="1200" dirty="0"/>
              <a:t>, Luciano, Barnes-Holmes, and Bond (2016) identified two forms in which individuals respond to their ongoing behavior:</a:t>
            </a:r>
          </a:p>
          <a:p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first</a:t>
            </a:r>
            <a:r>
              <a:rPr lang="es-CO" dirty="0"/>
              <a:t> </a:t>
            </a:r>
            <a:r>
              <a:rPr lang="es-CO" dirty="0" err="1"/>
              <a:t>one</a:t>
            </a:r>
            <a:r>
              <a:rPr lang="es-CO" dirty="0"/>
              <a:t> </a:t>
            </a:r>
            <a:r>
              <a:rPr lang="es-CO" dirty="0" err="1"/>
              <a:t>was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in </a:t>
            </a:r>
            <a:r>
              <a:rPr lang="es-CO" dirty="0" err="1"/>
              <a:t>coordination</a:t>
            </a:r>
            <a:r>
              <a:rPr lang="es-CO" dirty="0"/>
              <a:t> </a:t>
            </a:r>
            <a:r>
              <a:rPr lang="es-CO" dirty="0" err="1"/>
              <a:t>with</a:t>
            </a:r>
            <a:r>
              <a:rPr lang="es-CO" dirty="0"/>
              <a:t> </a:t>
            </a:r>
            <a:r>
              <a:rPr lang="es-CO" dirty="0" err="1"/>
              <a:t>its</a:t>
            </a:r>
            <a:r>
              <a:rPr lang="es-CO" dirty="0"/>
              <a:t> </a:t>
            </a:r>
            <a:r>
              <a:rPr lang="es-CO" dirty="0" err="1"/>
              <a:t>discriminative</a:t>
            </a:r>
            <a:r>
              <a:rPr lang="es-CO" dirty="0"/>
              <a:t> </a:t>
            </a:r>
            <a:r>
              <a:rPr lang="es-CO" dirty="0" err="1"/>
              <a:t>functions</a:t>
            </a:r>
            <a:r>
              <a:rPr lang="es-CO" dirty="0"/>
              <a:t>. </a:t>
            </a:r>
            <a:r>
              <a:rPr lang="es-CO" dirty="0" err="1"/>
              <a:t>This</a:t>
            </a:r>
            <a:r>
              <a:rPr lang="es-CO" dirty="0"/>
              <a:t> </a:t>
            </a:r>
            <a:r>
              <a:rPr lang="es-CO" dirty="0" err="1"/>
              <a:t>involves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</a:t>
            </a:r>
            <a:r>
              <a:rPr lang="es-CO" dirty="0" err="1"/>
              <a:t>impulsively</a:t>
            </a:r>
            <a:r>
              <a:rPr lang="es-CO" dirty="0"/>
              <a:t> </a:t>
            </a:r>
            <a:r>
              <a:rPr lang="es-CO" dirty="0" err="1"/>
              <a:t>under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control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derived</a:t>
            </a:r>
            <a:r>
              <a:rPr lang="es-CO" dirty="0"/>
              <a:t> </a:t>
            </a:r>
            <a:r>
              <a:rPr lang="es-CO" dirty="0" err="1"/>
              <a:t>functions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own</a:t>
            </a:r>
            <a:r>
              <a:rPr lang="es-CO" dirty="0"/>
              <a:t> </a:t>
            </a:r>
            <a:r>
              <a:rPr lang="es-CO" dirty="0" err="1"/>
              <a:t>behavior</a:t>
            </a:r>
            <a:r>
              <a:rPr lang="es-CO" dirty="0"/>
              <a:t>. </a:t>
            </a:r>
            <a:r>
              <a:rPr lang="es-CO" dirty="0" err="1"/>
              <a:t>This</a:t>
            </a:r>
            <a:r>
              <a:rPr lang="es-CO" dirty="0"/>
              <a:t> </a:t>
            </a:r>
            <a:r>
              <a:rPr lang="es-CO" dirty="0" err="1"/>
              <a:t>form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</a:t>
            </a:r>
            <a:r>
              <a:rPr lang="es-CO" dirty="0" err="1"/>
              <a:t>is</a:t>
            </a:r>
            <a:r>
              <a:rPr lang="es-CO" dirty="0"/>
              <a:t> </a:t>
            </a:r>
            <a:r>
              <a:rPr lang="es-CO" dirty="0" err="1"/>
              <a:t>blind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values</a:t>
            </a:r>
            <a:r>
              <a:rPr lang="es-CO" dirty="0"/>
              <a:t>.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second</a:t>
            </a:r>
            <a:r>
              <a:rPr lang="es-CO" dirty="0"/>
              <a:t> </a:t>
            </a:r>
            <a:r>
              <a:rPr lang="es-CO" dirty="0" err="1"/>
              <a:t>way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</a:t>
            </a:r>
            <a:r>
              <a:rPr lang="es-CO" dirty="0" err="1"/>
              <a:t>is</a:t>
            </a:r>
            <a:r>
              <a:rPr lang="es-CO" dirty="0"/>
              <a:t> more flexible and </a:t>
            </a:r>
            <a:r>
              <a:rPr lang="es-CO" dirty="0" err="1"/>
              <a:t>it</a:t>
            </a:r>
            <a:r>
              <a:rPr lang="es-CO" dirty="0"/>
              <a:t> </a:t>
            </a:r>
            <a:r>
              <a:rPr lang="es-CO" dirty="0" err="1"/>
              <a:t>entails</a:t>
            </a:r>
            <a:r>
              <a:rPr lang="es-CO" dirty="0"/>
              <a:t> </a:t>
            </a:r>
            <a:r>
              <a:rPr lang="es-CO" dirty="0" err="1"/>
              <a:t>framing</a:t>
            </a:r>
            <a:r>
              <a:rPr lang="es-CO" dirty="0"/>
              <a:t> </a:t>
            </a:r>
            <a:r>
              <a:rPr lang="es-CO" dirty="0" err="1"/>
              <a:t>behavior</a:t>
            </a:r>
            <a:r>
              <a:rPr lang="es-CO" dirty="0"/>
              <a:t> in </a:t>
            </a:r>
            <a:r>
              <a:rPr lang="es-CO" dirty="0" err="1"/>
              <a:t>hierarchy</a:t>
            </a:r>
            <a:r>
              <a:rPr lang="es-CO" dirty="0"/>
              <a:t> </a:t>
            </a:r>
            <a:r>
              <a:rPr lang="es-CO" dirty="0" err="1"/>
              <a:t>with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deictic</a:t>
            </a:r>
            <a:r>
              <a:rPr lang="es-CO" dirty="0"/>
              <a:t> “I”, </a:t>
            </a:r>
            <a:r>
              <a:rPr lang="es-CO" dirty="0" err="1"/>
              <a:t>which</a:t>
            </a:r>
            <a:r>
              <a:rPr lang="es-CO" dirty="0"/>
              <a:t> </a:t>
            </a:r>
            <a:r>
              <a:rPr lang="es-CO" dirty="0" err="1"/>
              <a:t>allows</a:t>
            </a:r>
            <a:r>
              <a:rPr lang="es-CO" dirty="0"/>
              <a:t> </a:t>
            </a:r>
            <a:r>
              <a:rPr lang="es-CO" dirty="0" err="1"/>
              <a:t>other</a:t>
            </a:r>
            <a:r>
              <a:rPr lang="es-CO" dirty="0"/>
              <a:t> </a:t>
            </a:r>
            <a:r>
              <a:rPr lang="es-CO" dirty="0" err="1"/>
              <a:t>sources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stimulus</a:t>
            </a:r>
            <a:r>
              <a:rPr lang="es-CO" dirty="0"/>
              <a:t> control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enter</a:t>
            </a:r>
            <a:r>
              <a:rPr lang="es-CO" dirty="0"/>
              <a:t> in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stage</a:t>
            </a:r>
            <a:r>
              <a:rPr lang="es-CO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97FB3-1E54-4A01-BE74-6121A8A75921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8921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Törneke</a:t>
            </a:r>
            <a:r>
              <a:rPr lang="en-US" sz="1200" dirty="0"/>
              <a:t>, Luciano, Barnes-Holmes, and Bond (2016) identified two forms in which individuals respond to their ongoing behavior:</a:t>
            </a:r>
          </a:p>
          <a:p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first</a:t>
            </a:r>
            <a:r>
              <a:rPr lang="es-CO" dirty="0"/>
              <a:t> </a:t>
            </a:r>
            <a:r>
              <a:rPr lang="es-CO" dirty="0" err="1"/>
              <a:t>one</a:t>
            </a:r>
            <a:r>
              <a:rPr lang="es-CO" dirty="0"/>
              <a:t> </a:t>
            </a:r>
            <a:r>
              <a:rPr lang="es-CO" dirty="0" err="1"/>
              <a:t>was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in </a:t>
            </a:r>
            <a:r>
              <a:rPr lang="es-CO" dirty="0" err="1"/>
              <a:t>coordination</a:t>
            </a:r>
            <a:r>
              <a:rPr lang="es-CO" dirty="0"/>
              <a:t> </a:t>
            </a:r>
            <a:r>
              <a:rPr lang="es-CO" dirty="0" err="1"/>
              <a:t>with</a:t>
            </a:r>
            <a:r>
              <a:rPr lang="es-CO" dirty="0"/>
              <a:t> </a:t>
            </a:r>
            <a:r>
              <a:rPr lang="es-CO" dirty="0" err="1"/>
              <a:t>its</a:t>
            </a:r>
            <a:r>
              <a:rPr lang="es-CO" dirty="0"/>
              <a:t> </a:t>
            </a:r>
            <a:r>
              <a:rPr lang="es-CO" dirty="0" err="1"/>
              <a:t>discriminative</a:t>
            </a:r>
            <a:r>
              <a:rPr lang="es-CO" dirty="0"/>
              <a:t> </a:t>
            </a:r>
            <a:r>
              <a:rPr lang="es-CO" dirty="0" err="1"/>
              <a:t>functions</a:t>
            </a:r>
            <a:r>
              <a:rPr lang="es-CO" dirty="0"/>
              <a:t>. </a:t>
            </a:r>
            <a:r>
              <a:rPr lang="es-CO" dirty="0" err="1"/>
              <a:t>This</a:t>
            </a:r>
            <a:r>
              <a:rPr lang="es-CO" dirty="0"/>
              <a:t> </a:t>
            </a:r>
            <a:r>
              <a:rPr lang="es-CO" dirty="0" err="1"/>
              <a:t>involves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</a:t>
            </a:r>
            <a:r>
              <a:rPr lang="es-CO" dirty="0" err="1"/>
              <a:t>impulsively</a:t>
            </a:r>
            <a:r>
              <a:rPr lang="es-CO" dirty="0"/>
              <a:t> </a:t>
            </a:r>
            <a:r>
              <a:rPr lang="es-CO" dirty="0" err="1"/>
              <a:t>under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control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derived</a:t>
            </a:r>
            <a:r>
              <a:rPr lang="es-CO" dirty="0"/>
              <a:t> </a:t>
            </a:r>
            <a:r>
              <a:rPr lang="es-CO" dirty="0" err="1"/>
              <a:t>functions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own</a:t>
            </a:r>
            <a:r>
              <a:rPr lang="es-CO" dirty="0"/>
              <a:t> </a:t>
            </a:r>
            <a:r>
              <a:rPr lang="es-CO" dirty="0" err="1"/>
              <a:t>behavior</a:t>
            </a:r>
            <a:r>
              <a:rPr lang="es-CO" dirty="0"/>
              <a:t>. </a:t>
            </a:r>
            <a:r>
              <a:rPr lang="es-CO" dirty="0" err="1"/>
              <a:t>This</a:t>
            </a:r>
            <a:r>
              <a:rPr lang="es-CO" dirty="0"/>
              <a:t> </a:t>
            </a:r>
            <a:r>
              <a:rPr lang="es-CO" dirty="0" err="1"/>
              <a:t>form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</a:t>
            </a:r>
            <a:r>
              <a:rPr lang="es-CO" dirty="0" err="1"/>
              <a:t>is</a:t>
            </a:r>
            <a:r>
              <a:rPr lang="es-CO" dirty="0"/>
              <a:t> </a:t>
            </a:r>
            <a:r>
              <a:rPr lang="es-CO" dirty="0" err="1"/>
              <a:t>blind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values</a:t>
            </a:r>
            <a:r>
              <a:rPr lang="es-CO" dirty="0"/>
              <a:t>.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second</a:t>
            </a:r>
            <a:r>
              <a:rPr lang="es-CO" dirty="0"/>
              <a:t> </a:t>
            </a:r>
            <a:r>
              <a:rPr lang="es-CO" dirty="0" err="1"/>
              <a:t>way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</a:t>
            </a:r>
            <a:r>
              <a:rPr lang="es-CO" dirty="0" err="1"/>
              <a:t>is</a:t>
            </a:r>
            <a:r>
              <a:rPr lang="es-CO" dirty="0"/>
              <a:t> more flexible and </a:t>
            </a:r>
            <a:r>
              <a:rPr lang="es-CO" dirty="0" err="1"/>
              <a:t>it</a:t>
            </a:r>
            <a:r>
              <a:rPr lang="es-CO" dirty="0"/>
              <a:t> </a:t>
            </a:r>
            <a:r>
              <a:rPr lang="es-CO" dirty="0" err="1"/>
              <a:t>entails</a:t>
            </a:r>
            <a:r>
              <a:rPr lang="es-CO" dirty="0"/>
              <a:t> </a:t>
            </a:r>
            <a:r>
              <a:rPr lang="es-CO" dirty="0" err="1"/>
              <a:t>framing</a:t>
            </a:r>
            <a:r>
              <a:rPr lang="es-CO" dirty="0"/>
              <a:t> </a:t>
            </a:r>
            <a:r>
              <a:rPr lang="es-CO" dirty="0" err="1"/>
              <a:t>behavior</a:t>
            </a:r>
            <a:r>
              <a:rPr lang="es-CO" dirty="0"/>
              <a:t> in </a:t>
            </a:r>
            <a:r>
              <a:rPr lang="es-CO" dirty="0" err="1"/>
              <a:t>hierarchy</a:t>
            </a:r>
            <a:r>
              <a:rPr lang="es-CO" dirty="0"/>
              <a:t> </a:t>
            </a:r>
            <a:r>
              <a:rPr lang="es-CO" dirty="0" err="1"/>
              <a:t>with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deictic</a:t>
            </a:r>
            <a:r>
              <a:rPr lang="es-CO" dirty="0"/>
              <a:t> “I”, </a:t>
            </a:r>
            <a:r>
              <a:rPr lang="es-CO" dirty="0" err="1"/>
              <a:t>which</a:t>
            </a:r>
            <a:r>
              <a:rPr lang="es-CO" dirty="0"/>
              <a:t> </a:t>
            </a:r>
            <a:r>
              <a:rPr lang="es-CO" dirty="0" err="1"/>
              <a:t>allows</a:t>
            </a:r>
            <a:r>
              <a:rPr lang="es-CO" dirty="0"/>
              <a:t> </a:t>
            </a:r>
            <a:r>
              <a:rPr lang="es-CO" dirty="0" err="1"/>
              <a:t>other</a:t>
            </a:r>
            <a:r>
              <a:rPr lang="es-CO" dirty="0"/>
              <a:t> </a:t>
            </a:r>
            <a:r>
              <a:rPr lang="es-CO" dirty="0" err="1"/>
              <a:t>sources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stimulus</a:t>
            </a:r>
            <a:r>
              <a:rPr lang="es-CO" dirty="0"/>
              <a:t> control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enter</a:t>
            </a:r>
            <a:r>
              <a:rPr lang="es-CO" dirty="0"/>
              <a:t> in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stage</a:t>
            </a:r>
            <a:r>
              <a:rPr lang="es-CO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97FB3-1E54-4A01-BE74-6121A8A75921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43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Törneke</a:t>
            </a:r>
            <a:r>
              <a:rPr lang="en-US" sz="1200" dirty="0"/>
              <a:t>, Luciano, Barnes-Holmes, and Bond (2016) identified two forms in which individuals respond to their ongoing behavior:</a:t>
            </a:r>
          </a:p>
          <a:p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first</a:t>
            </a:r>
            <a:r>
              <a:rPr lang="es-CO" dirty="0"/>
              <a:t> </a:t>
            </a:r>
            <a:r>
              <a:rPr lang="es-CO" dirty="0" err="1"/>
              <a:t>one</a:t>
            </a:r>
            <a:r>
              <a:rPr lang="es-CO" dirty="0"/>
              <a:t> </a:t>
            </a:r>
            <a:r>
              <a:rPr lang="es-CO" dirty="0" err="1"/>
              <a:t>was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in </a:t>
            </a:r>
            <a:r>
              <a:rPr lang="es-CO" dirty="0" err="1"/>
              <a:t>coordination</a:t>
            </a:r>
            <a:r>
              <a:rPr lang="es-CO" dirty="0"/>
              <a:t> </a:t>
            </a:r>
            <a:r>
              <a:rPr lang="es-CO" dirty="0" err="1"/>
              <a:t>with</a:t>
            </a:r>
            <a:r>
              <a:rPr lang="es-CO" dirty="0"/>
              <a:t> </a:t>
            </a:r>
            <a:r>
              <a:rPr lang="es-CO" dirty="0" err="1"/>
              <a:t>its</a:t>
            </a:r>
            <a:r>
              <a:rPr lang="es-CO" dirty="0"/>
              <a:t> </a:t>
            </a:r>
            <a:r>
              <a:rPr lang="es-CO" dirty="0" err="1"/>
              <a:t>discriminative</a:t>
            </a:r>
            <a:r>
              <a:rPr lang="es-CO" dirty="0"/>
              <a:t> </a:t>
            </a:r>
            <a:r>
              <a:rPr lang="es-CO" dirty="0" err="1"/>
              <a:t>functions</a:t>
            </a:r>
            <a:r>
              <a:rPr lang="es-CO" dirty="0"/>
              <a:t>. </a:t>
            </a:r>
            <a:r>
              <a:rPr lang="es-CO" dirty="0" err="1"/>
              <a:t>This</a:t>
            </a:r>
            <a:r>
              <a:rPr lang="es-CO" dirty="0"/>
              <a:t> </a:t>
            </a:r>
            <a:r>
              <a:rPr lang="es-CO" dirty="0" err="1"/>
              <a:t>involves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</a:t>
            </a:r>
            <a:r>
              <a:rPr lang="es-CO" dirty="0" err="1"/>
              <a:t>impulsively</a:t>
            </a:r>
            <a:r>
              <a:rPr lang="es-CO" dirty="0"/>
              <a:t> </a:t>
            </a:r>
            <a:r>
              <a:rPr lang="es-CO" dirty="0" err="1"/>
              <a:t>under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control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derived</a:t>
            </a:r>
            <a:r>
              <a:rPr lang="es-CO" dirty="0"/>
              <a:t> </a:t>
            </a:r>
            <a:r>
              <a:rPr lang="es-CO" dirty="0" err="1"/>
              <a:t>functions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own</a:t>
            </a:r>
            <a:r>
              <a:rPr lang="es-CO" dirty="0"/>
              <a:t> </a:t>
            </a:r>
            <a:r>
              <a:rPr lang="es-CO" dirty="0" err="1"/>
              <a:t>behavior</a:t>
            </a:r>
            <a:r>
              <a:rPr lang="es-CO" dirty="0"/>
              <a:t>. </a:t>
            </a:r>
            <a:r>
              <a:rPr lang="es-CO" dirty="0" err="1"/>
              <a:t>This</a:t>
            </a:r>
            <a:r>
              <a:rPr lang="es-CO" dirty="0"/>
              <a:t> </a:t>
            </a:r>
            <a:r>
              <a:rPr lang="es-CO" dirty="0" err="1"/>
              <a:t>form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</a:t>
            </a:r>
            <a:r>
              <a:rPr lang="es-CO" dirty="0" err="1"/>
              <a:t>is</a:t>
            </a:r>
            <a:r>
              <a:rPr lang="es-CO" dirty="0"/>
              <a:t> </a:t>
            </a:r>
            <a:r>
              <a:rPr lang="es-CO" dirty="0" err="1"/>
              <a:t>blind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values</a:t>
            </a:r>
            <a:r>
              <a:rPr lang="es-CO" dirty="0"/>
              <a:t>.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second</a:t>
            </a:r>
            <a:r>
              <a:rPr lang="es-CO" dirty="0"/>
              <a:t> </a:t>
            </a:r>
            <a:r>
              <a:rPr lang="es-CO" dirty="0" err="1"/>
              <a:t>way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</a:t>
            </a:r>
            <a:r>
              <a:rPr lang="es-CO" dirty="0" err="1"/>
              <a:t>is</a:t>
            </a:r>
            <a:r>
              <a:rPr lang="es-CO" dirty="0"/>
              <a:t> more flexible and </a:t>
            </a:r>
            <a:r>
              <a:rPr lang="es-CO" dirty="0" err="1"/>
              <a:t>it</a:t>
            </a:r>
            <a:r>
              <a:rPr lang="es-CO" dirty="0"/>
              <a:t> </a:t>
            </a:r>
            <a:r>
              <a:rPr lang="es-CO" dirty="0" err="1"/>
              <a:t>entails</a:t>
            </a:r>
            <a:r>
              <a:rPr lang="es-CO" dirty="0"/>
              <a:t> </a:t>
            </a:r>
            <a:r>
              <a:rPr lang="es-CO" dirty="0" err="1"/>
              <a:t>framing</a:t>
            </a:r>
            <a:r>
              <a:rPr lang="es-CO" dirty="0"/>
              <a:t> </a:t>
            </a:r>
            <a:r>
              <a:rPr lang="es-CO" dirty="0" err="1"/>
              <a:t>behavior</a:t>
            </a:r>
            <a:r>
              <a:rPr lang="es-CO" dirty="0"/>
              <a:t> in </a:t>
            </a:r>
            <a:r>
              <a:rPr lang="es-CO" dirty="0" err="1"/>
              <a:t>hierarchy</a:t>
            </a:r>
            <a:r>
              <a:rPr lang="es-CO" dirty="0"/>
              <a:t> </a:t>
            </a:r>
            <a:r>
              <a:rPr lang="es-CO" dirty="0" err="1"/>
              <a:t>with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deictic</a:t>
            </a:r>
            <a:r>
              <a:rPr lang="es-CO" dirty="0"/>
              <a:t> “I”, </a:t>
            </a:r>
            <a:r>
              <a:rPr lang="es-CO" dirty="0" err="1"/>
              <a:t>which</a:t>
            </a:r>
            <a:r>
              <a:rPr lang="es-CO" dirty="0"/>
              <a:t> </a:t>
            </a:r>
            <a:r>
              <a:rPr lang="es-CO" dirty="0" err="1"/>
              <a:t>allows</a:t>
            </a:r>
            <a:r>
              <a:rPr lang="es-CO" dirty="0"/>
              <a:t> </a:t>
            </a:r>
            <a:r>
              <a:rPr lang="es-CO" dirty="0" err="1"/>
              <a:t>other</a:t>
            </a:r>
            <a:r>
              <a:rPr lang="es-CO" dirty="0"/>
              <a:t> </a:t>
            </a:r>
            <a:r>
              <a:rPr lang="es-CO" dirty="0" err="1"/>
              <a:t>sources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stimulus</a:t>
            </a:r>
            <a:r>
              <a:rPr lang="es-CO" dirty="0"/>
              <a:t> control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enter</a:t>
            </a:r>
            <a:r>
              <a:rPr lang="es-CO" dirty="0"/>
              <a:t> in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stage</a:t>
            </a:r>
            <a:r>
              <a:rPr lang="es-CO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97FB3-1E54-4A01-BE74-6121A8A75921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2236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Törneke</a:t>
            </a:r>
            <a:r>
              <a:rPr lang="en-US" sz="1200" dirty="0"/>
              <a:t>, Luciano, Barnes-Holmes, and Bond (2016) identified two forms in which individuals respond to their ongoing behavior:</a:t>
            </a:r>
          </a:p>
          <a:p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first</a:t>
            </a:r>
            <a:r>
              <a:rPr lang="es-CO" dirty="0"/>
              <a:t> </a:t>
            </a:r>
            <a:r>
              <a:rPr lang="es-CO" dirty="0" err="1"/>
              <a:t>one</a:t>
            </a:r>
            <a:r>
              <a:rPr lang="es-CO" dirty="0"/>
              <a:t> </a:t>
            </a:r>
            <a:r>
              <a:rPr lang="es-CO" dirty="0" err="1"/>
              <a:t>was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in </a:t>
            </a:r>
            <a:r>
              <a:rPr lang="es-CO" dirty="0" err="1"/>
              <a:t>coordination</a:t>
            </a:r>
            <a:r>
              <a:rPr lang="es-CO" dirty="0"/>
              <a:t> </a:t>
            </a:r>
            <a:r>
              <a:rPr lang="es-CO" dirty="0" err="1"/>
              <a:t>with</a:t>
            </a:r>
            <a:r>
              <a:rPr lang="es-CO" dirty="0"/>
              <a:t> </a:t>
            </a:r>
            <a:r>
              <a:rPr lang="es-CO" dirty="0" err="1"/>
              <a:t>its</a:t>
            </a:r>
            <a:r>
              <a:rPr lang="es-CO" dirty="0"/>
              <a:t> </a:t>
            </a:r>
            <a:r>
              <a:rPr lang="es-CO" dirty="0" err="1"/>
              <a:t>discriminative</a:t>
            </a:r>
            <a:r>
              <a:rPr lang="es-CO" dirty="0"/>
              <a:t> </a:t>
            </a:r>
            <a:r>
              <a:rPr lang="es-CO" dirty="0" err="1"/>
              <a:t>functions</a:t>
            </a:r>
            <a:r>
              <a:rPr lang="es-CO" dirty="0"/>
              <a:t>. </a:t>
            </a:r>
            <a:r>
              <a:rPr lang="es-CO" dirty="0" err="1"/>
              <a:t>This</a:t>
            </a:r>
            <a:r>
              <a:rPr lang="es-CO" dirty="0"/>
              <a:t> </a:t>
            </a:r>
            <a:r>
              <a:rPr lang="es-CO" dirty="0" err="1"/>
              <a:t>involves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</a:t>
            </a:r>
            <a:r>
              <a:rPr lang="es-CO" dirty="0" err="1"/>
              <a:t>impulsively</a:t>
            </a:r>
            <a:r>
              <a:rPr lang="es-CO" dirty="0"/>
              <a:t> </a:t>
            </a:r>
            <a:r>
              <a:rPr lang="es-CO" dirty="0" err="1"/>
              <a:t>under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control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derived</a:t>
            </a:r>
            <a:r>
              <a:rPr lang="es-CO" dirty="0"/>
              <a:t> </a:t>
            </a:r>
            <a:r>
              <a:rPr lang="es-CO" dirty="0" err="1"/>
              <a:t>functions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own</a:t>
            </a:r>
            <a:r>
              <a:rPr lang="es-CO" dirty="0"/>
              <a:t> </a:t>
            </a:r>
            <a:r>
              <a:rPr lang="es-CO" dirty="0" err="1"/>
              <a:t>behavior</a:t>
            </a:r>
            <a:r>
              <a:rPr lang="es-CO" dirty="0"/>
              <a:t>. </a:t>
            </a:r>
            <a:r>
              <a:rPr lang="es-CO" dirty="0" err="1"/>
              <a:t>This</a:t>
            </a:r>
            <a:r>
              <a:rPr lang="es-CO" dirty="0"/>
              <a:t> </a:t>
            </a:r>
            <a:r>
              <a:rPr lang="es-CO" dirty="0" err="1"/>
              <a:t>form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</a:t>
            </a:r>
            <a:r>
              <a:rPr lang="es-CO" dirty="0" err="1"/>
              <a:t>is</a:t>
            </a:r>
            <a:r>
              <a:rPr lang="es-CO" dirty="0"/>
              <a:t> </a:t>
            </a:r>
            <a:r>
              <a:rPr lang="es-CO" dirty="0" err="1"/>
              <a:t>blind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values</a:t>
            </a:r>
            <a:r>
              <a:rPr lang="es-CO" dirty="0"/>
              <a:t>.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second</a:t>
            </a:r>
            <a:r>
              <a:rPr lang="es-CO" dirty="0"/>
              <a:t> </a:t>
            </a:r>
            <a:r>
              <a:rPr lang="es-CO" dirty="0" err="1"/>
              <a:t>way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</a:t>
            </a:r>
            <a:r>
              <a:rPr lang="es-CO" dirty="0" err="1"/>
              <a:t>is</a:t>
            </a:r>
            <a:r>
              <a:rPr lang="es-CO" dirty="0"/>
              <a:t> more flexible and </a:t>
            </a:r>
            <a:r>
              <a:rPr lang="es-CO" dirty="0" err="1"/>
              <a:t>it</a:t>
            </a:r>
            <a:r>
              <a:rPr lang="es-CO" dirty="0"/>
              <a:t> </a:t>
            </a:r>
            <a:r>
              <a:rPr lang="es-CO" dirty="0" err="1"/>
              <a:t>entails</a:t>
            </a:r>
            <a:r>
              <a:rPr lang="es-CO" dirty="0"/>
              <a:t> </a:t>
            </a:r>
            <a:r>
              <a:rPr lang="es-CO" dirty="0" err="1"/>
              <a:t>framing</a:t>
            </a:r>
            <a:r>
              <a:rPr lang="es-CO" dirty="0"/>
              <a:t> </a:t>
            </a:r>
            <a:r>
              <a:rPr lang="es-CO" dirty="0" err="1"/>
              <a:t>behavior</a:t>
            </a:r>
            <a:r>
              <a:rPr lang="es-CO" dirty="0"/>
              <a:t> in </a:t>
            </a:r>
            <a:r>
              <a:rPr lang="es-CO" dirty="0" err="1"/>
              <a:t>hierarchy</a:t>
            </a:r>
            <a:r>
              <a:rPr lang="es-CO" dirty="0"/>
              <a:t> </a:t>
            </a:r>
            <a:r>
              <a:rPr lang="es-CO" dirty="0" err="1"/>
              <a:t>with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deictic</a:t>
            </a:r>
            <a:r>
              <a:rPr lang="es-CO" dirty="0"/>
              <a:t> “I”, </a:t>
            </a:r>
            <a:r>
              <a:rPr lang="es-CO" dirty="0" err="1"/>
              <a:t>which</a:t>
            </a:r>
            <a:r>
              <a:rPr lang="es-CO" dirty="0"/>
              <a:t> </a:t>
            </a:r>
            <a:r>
              <a:rPr lang="es-CO" dirty="0" err="1"/>
              <a:t>allows</a:t>
            </a:r>
            <a:r>
              <a:rPr lang="es-CO" dirty="0"/>
              <a:t> </a:t>
            </a:r>
            <a:r>
              <a:rPr lang="es-CO" dirty="0" err="1"/>
              <a:t>other</a:t>
            </a:r>
            <a:r>
              <a:rPr lang="es-CO" dirty="0"/>
              <a:t> </a:t>
            </a:r>
            <a:r>
              <a:rPr lang="es-CO" dirty="0" err="1"/>
              <a:t>sources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stimulus</a:t>
            </a:r>
            <a:r>
              <a:rPr lang="es-CO" dirty="0"/>
              <a:t> control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enter</a:t>
            </a:r>
            <a:r>
              <a:rPr lang="es-CO" dirty="0"/>
              <a:t> in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stage</a:t>
            </a:r>
            <a:r>
              <a:rPr lang="es-CO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97FB3-1E54-4A01-BE74-6121A8A75921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8066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Törneke</a:t>
            </a:r>
            <a:r>
              <a:rPr lang="en-US" sz="1200" dirty="0"/>
              <a:t>, Luciano, Barnes-Holmes, and Bond (2016) identified two forms in which individuals respond to their ongoing behavior:</a:t>
            </a:r>
          </a:p>
          <a:p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first</a:t>
            </a:r>
            <a:r>
              <a:rPr lang="es-CO" dirty="0"/>
              <a:t> </a:t>
            </a:r>
            <a:r>
              <a:rPr lang="es-CO" dirty="0" err="1"/>
              <a:t>one</a:t>
            </a:r>
            <a:r>
              <a:rPr lang="es-CO" dirty="0"/>
              <a:t> </a:t>
            </a:r>
            <a:r>
              <a:rPr lang="es-CO" dirty="0" err="1"/>
              <a:t>was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in </a:t>
            </a:r>
            <a:r>
              <a:rPr lang="es-CO" dirty="0" err="1"/>
              <a:t>coordination</a:t>
            </a:r>
            <a:r>
              <a:rPr lang="es-CO" dirty="0"/>
              <a:t> </a:t>
            </a:r>
            <a:r>
              <a:rPr lang="es-CO" dirty="0" err="1"/>
              <a:t>with</a:t>
            </a:r>
            <a:r>
              <a:rPr lang="es-CO" dirty="0"/>
              <a:t> </a:t>
            </a:r>
            <a:r>
              <a:rPr lang="es-CO" dirty="0" err="1"/>
              <a:t>its</a:t>
            </a:r>
            <a:r>
              <a:rPr lang="es-CO" dirty="0"/>
              <a:t> </a:t>
            </a:r>
            <a:r>
              <a:rPr lang="es-CO" dirty="0" err="1"/>
              <a:t>discriminative</a:t>
            </a:r>
            <a:r>
              <a:rPr lang="es-CO" dirty="0"/>
              <a:t> </a:t>
            </a:r>
            <a:r>
              <a:rPr lang="es-CO" dirty="0" err="1"/>
              <a:t>functions</a:t>
            </a:r>
            <a:r>
              <a:rPr lang="es-CO" dirty="0"/>
              <a:t>. </a:t>
            </a:r>
            <a:r>
              <a:rPr lang="es-CO" dirty="0" err="1"/>
              <a:t>This</a:t>
            </a:r>
            <a:r>
              <a:rPr lang="es-CO" dirty="0"/>
              <a:t> </a:t>
            </a:r>
            <a:r>
              <a:rPr lang="es-CO" dirty="0" err="1"/>
              <a:t>involves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</a:t>
            </a:r>
            <a:r>
              <a:rPr lang="es-CO" dirty="0" err="1"/>
              <a:t>impulsively</a:t>
            </a:r>
            <a:r>
              <a:rPr lang="es-CO" dirty="0"/>
              <a:t> </a:t>
            </a:r>
            <a:r>
              <a:rPr lang="es-CO" dirty="0" err="1"/>
              <a:t>under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control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derived</a:t>
            </a:r>
            <a:r>
              <a:rPr lang="es-CO" dirty="0"/>
              <a:t> </a:t>
            </a:r>
            <a:r>
              <a:rPr lang="es-CO" dirty="0" err="1"/>
              <a:t>functions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own</a:t>
            </a:r>
            <a:r>
              <a:rPr lang="es-CO" dirty="0"/>
              <a:t> </a:t>
            </a:r>
            <a:r>
              <a:rPr lang="es-CO" dirty="0" err="1"/>
              <a:t>behavior</a:t>
            </a:r>
            <a:r>
              <a:rPr lang="es-CO" dirty="0"/>
              <a:t>. </a:t>
            </a:r>
            <a:r>
              <a:rPr lang="es-CO" dirty="0" err="1"/>
              <a:t>This</a:t>
            </a:r>
            <a:r>
              <a:rPr lang="es-CO" dirty="0"/>
              <a:t> </a:t>
            </a:r>
            <a:r>
              <a:rPr lang="es-CO" dirty="0" err="1"/>
              <a:t>form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</a:t>
            </a:r>
            <a:r>
              <a:rPr lang="es-CO" dirty="0" err="1"/>
              <a:t>is</a:t>
            </a:r>
            <a:r>
              <a:rPr lang="es-CO" dirty="0"/>
              <a:t> </a:t>
            </a:r>
            <a:r>
              <a:rPr lang="es-CO" dirty="0" err="1"/>
              <a:t>blind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values</a:t>
            </a:r>
            <a:r>
              <a:rPr lang="es-CO" dirty="0"/>
              <a:t>.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second</a:t>
            </a:r>
            <a:r>
              <a:rPr lang="es-CO" dirty="0"/>
              <a:t> </a:t>
            </a:r>
            <a:r>
              <a:rPr lang="es-CO" dirty="0" err="1"/>
              <a:t>way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responding</a:t>
            </a:r>
            <a:r>
              <a:rPr lang="es-CO" dirty="0"/>
              <a:t> </a:t>
            </a:r>
            <a:r>
              <a:rPr lang="es-CO" dirty="0" err="1"/>
              <a:t>is</a:t>
            </a:r>
            <a:r>
              <a:rPr lang="es-CO" dirty="0"/>
              <a:t> more flexible and </a:t>
            </a:r>
            <a:r>
              <a:rPr lang="es-CO" dirty="0" err="1"/>
              <a:t>it</a:t>
            </a:r>
            <a:r>
              <a:rPr lang="es-CO" dirty="0"/>
              <a:t> </a:t>
            </a:r>
            <a:r>
              <a:rPr lang="es-CO" dirty="0" err="1"/>
              <a:t>entails</a:t>
            </a:r>
            <a:r>
              <a:rPr lang="es-CO" dirty="0"/>
              <a:t> </a:t>
            </a:r>
            <a:r>
              <a:rPr lang="es-CO" dirty="0" err="1"/>
              <a:t>framing</a:t>
            </a:r>
            <a:r>
              <a:rPr lang="es-CO" dirty="0"/>
              <a:t> </a:t>
            </a:r>
            <a:r>
              <a:rPr lang="es-CO" dirty="0" err="1"/>
              <a:t>behavior</a:t>
            </a:r>
            <a:r>
              <a:rPr lang="es-CO" dirty="0"/>
              <a:t> in </a:t>
            </a:r>
            <a:r>
              <a:rPr lang="es-CO" dirty="0" err="1"/>
              <a:t>hierarchy</a:t>
            </a:r>
            <a:r>
              <a:rPr lang="es-CO" dirty="0"/>
              <a:t> </a:t>
            </a:r>
            <a:r>
              <a:rPr lang="es-CO" dirty="0" err="1"/>
              <a:t>with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deictic</a:t>
            </a:r>
            <a:r>
              <a:rPr lang="es-CO" dirty="0"/>
              <a:t> “I”, </a:t>
            </a:r>
            <a:r>
              <a:rPr lang="es-CO" dirty="0" err="1"/>
              <a:t>which</a:t>
            </a:r>
            <a:r>
              <a:rPr lang="es-CO" dirty="0"/>
              <a:t> </a:t>
            </a:r>
            <a:r>
              <a:rPr lang="es-CO" dirty="0" err="1"/>
              <a:t>allows</a:t>
            </a:r>
            <a:r>
              <a:rPr lang="es-CO" dirty="0"/>
              <a:t> </a:t>
            </a:r>
            <a:r>
              <a:rPr lang="es-CO" dirty="0" err="1"/>
              <a:t>other</a:t>
            </a:r>
            <a:r>
              <a:rPr lang="es-CO" dirty="0"/>
              <a:t> </a:t>
            </a:r>
            <a:r>
              <a:rPr lang="es-CO" dirty="0" err="1"/>
              <a:t>sources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stimulus</a:t>
            </a:r>
            <a:r>
              <a:rPr lang="es-CO" dirty="0"/>
              <a:t> control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enter</a:t>
            </a:r>
            <a:r>
              <a:rPr lang="es-CO" dirty="0"/>
              <a:t> in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stage</a:t>
            </a:r>
            <a:r>
              <a:rPr lang="es-CO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97FB3-1E54-4A01-BE74-6121A8A75921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2704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Emoji_u1f5fd.sv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vefarmersblog.wordpress.com/2011/06/13/writing-challenge-blue-smok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vefarmersblog.wordpress.com/2011/06/13/writing-challenge-blue-smok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vefarmersblog.wordpress.com/2011/06/13/writing-challenge-blue-smoke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vefarmersblog.wordpress.com/2011/06/13/writing-challenge-blue-smok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vefarmersblog.wordpress.com/2011/06/13/writing-challenge-blue-smoke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ublicdomainpictures.net/view-image.php?image=153786&amp;picture=dog-cartoon-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ngimg.com/download/6021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ngimg.com/download/602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5F63EF-79B5-4316-A25A-ADE11F81D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299" y="472974"/>
            <a:ext cx="8637073" cy="2080823"/>
          </a:xfrm>
        </p:spPr>
        <p:txBody>
          <a:bodyPr>
            <a:noAutofit/>
          </a:bodyPr>
          <a:lstStyle/>
          <a:p>
            <a:r>
              <a:rPr lang="en-US" sz="4000" b="1" cap="none" dirty="0"/>
              <a:t>Promoting the discrimination between psychological flexibility and inflexibility in children</a:t>
            </a:r>
            <a:endParaRPr lang="es-CO" sz="4000" b="1" cap="none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E0CC61C-6A5B-4BDA-8B39-6E7AE1EC03E4}"/>
              </a:ext>
            </a:extLst>
          </p:cNvPr>
          <p:cNvSpPr txBox="1"/>
          <p:nvPr/>
        </p:nvSpPr>
        <p:spPr>
          <a:xfrm>
            <a:off x="1585453" y="3134991"/>
            <a:ext cx="8797160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Francisco J. Ruiz</a:t>
            </a:r>
            <a:r>
              <a:rPr lang="es-ES" sz="2000" baseline="30000" dirty="0"/>
              <a:t>1</a:t>
            </a:r>
            <a:r>
              <a:rPr lang="es-ES" sz="2000" dirty="0"/>
              <a:t>, Carmen Luciano</a:t>
            </a:r>
            <a:r>
              <a:rPr lang="es-ES" sz="2000" baseline="30000" dirty="0"/>
              <a:t>2</a:t>
            </a:r>
            <a:r>
              <a:rPr lang="es-ES" sz="2000" dirty="0"/>
              <a:t>, Daniela Salazar</a:t>
            </a:r>
            <a:r>
              <a:rPr lang="es-ES" sz="2000" baseline="30000" dirty="0"/>
              <a:t>3</a:t>
            </a:r>
            <a:r>
              <a:rPr lang="es-ES" sz="2000" dirty="0"/>
              <a:t>, &amp; Daniela Zuluaga-Hurtado</a:t>
            </a:r>
            <a:r>
              <a:rPr lang="es-ES" sz="2000" baseline="30000" dirty="0"/>
              <a:t>4</a:t>
            </a:r>
          </a:p>
          <a:p>
            <a:pPr algn="ctr"/>
            <a:endParaRPr lang="es-ES" sz="2000" baseline="30000" dirty="0"/>
          </a:p>
          <a:p>
            <a:pPr algn="ctr"/>
            <a:r>
              <a:rPr lang="es-ES" sz="2000" baseline="30000" dirty="0"/>
              <a:t>1</a:t>
            </a:r>
            <a:r>
              <a:rPr lang="es-ES" sz="2000" dirty="0"/>
              <a:t>Fundación Universitaria Konrad Lorenz, </a:t>
            </a:r>
            <a:r>
              <a:rPr lang="es-ES" sz="2000" baseline="30000" dirty="0"/>
              <a:t>2</a:t>
            </a:r>
            <a:r>
              <a:rPr lang="es-ES" sz="2000" dirty="0"/>
              <a:t>Universidad de Almería, Madrid </a:t>
            </a:r>
            <a:r>
              <a:rPr lang="es-ES" sz="2000" dirty="0" err="1"/>
              <a:t>Institute</a:t>
            </a:r>
            <a:r>
              <a:rPr lang="es-ES" sz="2000" dirty="0"/>
              <a:t> </a:t>
            </a:r>
            <a:r>
              <a:rPr lang="es-ES" sz="2000" dirty="0" err="1"/>
              <a:t>of</a:t>
            </a:r>
            <a:r>
              <a:rPr lang="es-ES" sz="2000" dirty="0"/>
              <a:t> Contextual </a:t>
            </a:r>
            <a:r>
              <a:rPr lang="es-ES" sz="2000" dirty="0" err="1"/>
              <a:t>Psychology</a:t>
            </a:r>
            <a:r>
              <a:rPr lang="es-ES" sz="2000" dirty="0"/>
              <a:t>, </a:t>
            </a:r>
            <a:r>
              <a:rPr lang="es-ES" sz="2000" baseline="30000" dirty="0"/>
              <a:t>3</a:t>
            </a:r>
            <a:r>
              <a:rPr lang="es-ES" sz="2000" dirty="0"/>
              <a:t>Light House Arabia, </a:t>
            </a:r>
            <a:r>
              <a:rPr lang="es-ES" sz="2000" baseline="30000" dirty="0"/>
              <a:t>4</a:t>
            </a:r>
            <a:r>
              <a:rPr lang="es-ES" sz="2000" dirty="0"/>
              <a:t>Universidad Católica de Pereira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A5496AD-A2C4-4680-ABB2-1A612451C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818" y="5120387"/>
            <a:ext cx="2780182" cy="173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740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BF103525-21B4-4588-9786-992BCF5F1A9A}"/>
              </a:ext>
            </a:extLst>
          </p:cNvPr>
          <p:cNvSpPr txBox="1">
            <a:spLocks/>
          </p:cNvSpPr>
          <p:nvPr/>
        </p:nvSpPr>
        <p:spPr>
          <a:xfrm>
            <a:off x="560686" y="312813"/>
            <a:ext cx="10015299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none" dirty="0"/>
              <a:t>Framing behavior in hierarchy with the deictic “I”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C61586-3A52-4DDD-A618-8620C2487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20" y="1463642"/>
            <a:ext cx="9291215" cy="41040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/>
              <a:t>It is a more complex reaction because requires fluency in the most basic relational framings (coordination, distinction, opposition, comparison), and deictic and hierarchical framings.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/>
              <a:t>After framing in hierarchy, the individuals might contact other sources of stimulus control.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/>
              <a:t>This gives the “freedom” to choose how to react to the functions of ongoing behavior.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2400" dirty="0"/>
          </a:p>
          <a:p>
            <a:pPr algn="just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pic>
        <p:nvPicPr>
          <p:cNvPr id="4" name="Imagen 3" descr="Imagen que contiene reloj, cuarto&#10;&#10;Descripción generada automáticamente">
            <a:extLst>
              <a:ext uri="{FF2B5EF4-FFF2-40B4-BE49-F238E27FC236}">
                <a16:creationId xmlns:a16="http://schemas.microsoft.com/office/drawing/2014/main" id="{762FD1D2-5C42-4BDB-8F4D-0DF9E626E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641541" y="4438190"/>
            <a:ext cx="2258979" cy="225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84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BF103525-21B4-4588-9786-992BCF5F1A9A}"/>
              </a:ext>
            </a:extLst>
          </p:cNvPr>
          <p:cNvSpPr txBox="1">
            <a:spLocks/>
          </p:cNvSpPr>
          <p:nvPr/>
        </p:nvSpPr>
        <p:spPr>
          <a:xfrm>
            <a:off x="560686" y="312813"/>
            <a:ext cx="10015299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none" dirty="0"/>
              <a:t>RFT conceptualization of psychological flexibility: Two forms of responding to own behavior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C61586-3A52-4DDD-A618-8620C2487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20" y="1463642"/>
            <a:ext cx="9291215" cy="41040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/>
              <a:t>A pattern of responding in coordination: Psychological inflexibility.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/>
              <a:t>A pattern of responding in hierarchy with the deictic “I”: Psychological flexibility.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2400" dirty="0"/>
          </a:p>
          <a:p>
            <a:pPr algn="just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6600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BF103525-21B4-4588-9786-992BCF5F1A9A}"/>
              </a:ext>
            </a:extLst>
          </p:cNvPr>
          <p:cNvSpPr txBox="1">
            <a:spLocks/>
          </p:cNvSpPr>
          <p:nvPr/>
        </p:nvSpPr>
        <p:spPr>
          <a:xfrm>
            <a:off x="560686" y="312813"/>
            <a:ext cx="10015299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none" dirty="0"/>
              <a:t>Definition of psychological flexibility in RFT terms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6D4078A-BB7B-410D-9F59-93ECD2B45419}"/>
              </a:ext>
            </a:extLst>
          </p:cNvPr>
          <p:cNvSpPr/>
          <p:nvPr/>
        </p:nvSpPr>
        <p:spPr>
          <a:xfrm>
            <a:off x="994912" y="1582340"/>
            <a:ext cx="93654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“Psychological flexibility involves </a:t>
            </a:r>
            <a:r>
              <a:rPr lang="en-US" sz="2400" b="1" u="sng" dirty="0"/>
              <a:t>responding to your own responding as participating in a frame of hierarchy with the deictic “I.”</a:t>
            </a:r>
            <a:r>
              <a:rPr lang="en-US" sz="2400" dirty="0"/>
              <a:t> This is typically accompanied by a substantial reduction in the behavioral control functions of the response in question, thereby </a:t>
            </a:r>
            <a:r>
              <a:rPr lang="en-US" sz="2400" b="1" u="sng" dirty="0"/>
              <a:t>allowing for additional relational responding that specifies appetitive </a:t>
            </a:r>
            <a:r>
              <a:rPr lang="en-US" sz="2400" b="1" u="sng" dirty="0" err="1"/>
              <a:t>augmental</a:t>
            </a:r>
            <a:r>
              <a:rPr lang="en-US" sz="2400" b="1" u="sng" dirty="0"/>
              <a:t> functions</a:t>
            </a:r>
            <a:r>
              <a:rPr lang="en-US" sz="2400" dirty="0"/>
              <a:t>, and further behavior that is coordinated with that relational responding.”</a:t>
            </a:r>
          </a:p>
          <a:p>
            <a:pPr algn="r"/>
            <a:r>
              <a:rPr lang="en-US" sz="2400" dirty="0" err="1"/>
              <a:t>Törneke</a:t>
            </a:r>
            <a:r>
              <a:rPr lang="en-US" sz="2400" dirty="0"/>
              <a:t>, Luciano, </a:t>
            </a:r>
          </a:p>
          <a:p>
            <a:pPr algn="r"/>
            <a:r>
              <a:rPr lang="en-US" sz="2400" dirty="0"/>
              <a:t>Barnes-Holmes, and Bond (2016, p. 258)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242907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edificio, exterior, repisa, porche&#10;&#10;Descripción generada automáticamente">
            <a:extLst>
              <a:ext uri="{FF2B5EF4-FFF2-40B4-BE49-F238E27FC236}">
                <a16:creationId xmlns:a16="http://schemas.microsoft.com/office/drawing/2014/main" id="{BDD95364-BB4B-460E-9A6F-4F458F830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47171" y="2842183"/>
            <a:ext cx="1725841" cy="129438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5D3A724-1302-40D3-8964-55C9CDE4DC8A}"/>
              </a:ext>
            </a:extLst>
          </p:cNvPr>
          <p:cNvSpPr txBox="1"/>
          <p:nvPr/>
        </p:nvSpPr>
        <p:spPr>
          <a:xfrm>
            <a:off x="4366252" y="3485351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/>
              <a:t>I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70C6BE1-3F9D-4C89-A76E-1AE09EDC7E36}"/>
              </a:ext>
            </a:extLst>
          </p:cNvPr>
          <p:cNvSpPr txBox="1"/>
          <p:nvPr/>
        </p:nvSpPr>
        <p:spPr>
          <a:xfrm>
            <a:off x="2020490" y="2467723"/>
            <a:ext cx="1496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Aversive functions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65904C7-7DC2-4F05-B7CD-D051C376FC70}"/>
              </a:ext>
            </a:extLst>
          </p:cNvPr>
          <p:cNvSpPr txBox="1"/>
          <p:nvPr/>
        </p:nvSpPr>
        <p:spPr>
          <a:xfrm>
            <a:off x="2020490" y="3783386"/>
            <a:ext cx="2141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Discriminative functions of negative reinforcement</a:t>
            </a:r>
          </a:p>
        </p:txBody>
      </p:sp>
      <p:sp>
        <p:nvSpPr>
          <p:cNvPr id="20" name="Nube 19">
            <a:extLst>
              <a:ext uri="{FF2B5EF4-FFF2-40B4-BE49-F238E27FC236}">
                <a16:creationId xmlns:a16="http://schemas.microsoft.com/office/drawing/2014/main" id="{E5DFF202-7D05-4AF9-AA5A-CB4DF1F15D62}"/>
              </a:ext>
            </a:extLst>
          </p:cNvPr>
          <p:cNvSpPr/>
          <p:nvPr/>
        </p:nvSpPr>
        <p:spPr>
          <a:xfrm>
            <a:off x="3397967" y="2842183"/>
            <a:ext cx="2514600" cy="105156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Nobody loves me</a:t>
            </a: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299F4765-6BCF-4EDE-BA91-10F6483F0364}"/>
              </a:ext>
            </a:extLst>
          </p:cNvPr>
          <p:cNvSpPr txBox="1">
            <a:spLocks/>
          </p:cNvSpPr>
          <p:nvPr/>
        </p:nvSpPr>
        <p:spPr>
          <a:xfrm>
            <a:off x="560686" y="312813"/>
            <a:ext cx="10015299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none" dirty="0"/>
              <a:t>Example of psychological flexibility</a:t>
            </a:r>
          </a:p>
        </p:txBody>
      </p:sp>
    </p:spTree>
    <p:extLst>
      <p:ext uri="{BB962C8B-B14F-4D97-AF65-F5344CB8AC3E}">
        <p14:creationId xmlns:p14="http://schemas.microsoft.com/office/powerpoint/2010/main" val="5698256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edificio, exterior, repisa, porche&#10;&#10;Descripción generada automáticamente">
            <a:extLst>
              <a:ext uri="{FF2B5EF4-FFF2-40B4-BE49-F238E27FC236}">
                <a16:creationId xmlns:a16="http://schemas.microsoft.com/office/drawing/2014/main" id="{10447228-712D-4DED-8719-3D65E7013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47171" y="2842183"/>
            <a:ext cx="1725841" cy="1294381"/>
          </a:xfrm>
          <a:prstGeom prst="rect">
            <a:avLst/>
          </a:prstGeom>
        </p:spPr>
      </p:pic>
      <p:sp>
        <p:nvSpPr>
          <p:cNvPr id="23" name="Nube 22">
            <a:extLst>
              <a:ext uri="{FF2B5EF4-FFF2-40B4-BE49-F238E27FC236}">
                <a16:creationId xmlns:a16="http://schemas.microsoft.com/office/drawing/2014/main" id="{F9EF28FD-2FAE-45E6-9EEC-761B9682B731}"/>
              </a:ext>
            </a:extLst>
          </p:cNvPr>
          <p:cNvSpPr/>
          <p:nvPr/>
        </p:nvSpPr>
        <p:spPr>
          <a:xfrm>
            <a:off x="8236541" y="2892567"/>
            <a:ext cx="2056929" cy="950792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am thinking…</a:t>
            </a:r>
          </a:p>
        </p:txBody>
      </p:sp>
      <p:sp>
        <p:nvSpPr>
          <p:cNvPr id="27" name="Nube 26">
            <a:extLst>
              <a:ext uri="{FF2B5EF4-FFF2-40B4-BE49-F238E27FC236}">
                <a16:creationId xmlns:a16="http://schemas.microsoft.com/office/drawing/2014/main" id="{C9FF9B42-389F-4458-B7C2-6F21A3357A87}"/>
              </a:ext>
            </a:extLst>
          </p:cNvPr>
          <p:cNvSpPr/>
          <p:nvPr/>
        </p:nvSpPr>
        <p:spPr>
          <a:xfrm>
            <a:off x="7926826" y="4088671"/>
            <a:ext cx="2056928" cy="1425721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It’s just one of my thoughts</a:t>
            </a:r>
          </a:p>
        </p:txBody>
      </p:sp>
      <p:sp>
        <p:nvSpPr>
          <p:cNvPr id="43" name="Nube 42">
            <a:extLst>
              <a:ext uri="{FF2B5EF4-FFF2-40B4-BE49-F238E27FC236}">
                <a16:creationId xmlns:a16="http://schemas.microsoft.com/office/drawing/2014/main" id="{D627471A-898D-448B-A7B5-A522BD5E68C2}"/>
              </a:ext>
            </a:extLst>
          </p:cNvPr>
          <p:cNvSpPr/>
          <p:nvPr/>
        </p:nvSpPr>
        <p:spPr>
          <a:xfrm>
            <a:off x="8635432" y="5450461"/>
            <a:ext cx="2514600" cy="105156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am more than it… I can choose…</a:t>
            </a:r>
          </a:p>
        </p:txBody>
      </p:sp>
      <p:sp>
        <p:nvSpPr>
          <p:cNvPr id="20" name="Nube 19">
            <a:extLst>
              <a:ext uri="{FF2B5EF4-FFF2-40B4-BE49-F238E27FC236}">
                <a16:creationId xmlns:a16="http://schemas.microsoft.com/office/drawing/2014/main" id="{E5DFF202-7D05-4AF9-AA5A-CB4DF1F15D62}"/>
              </a:ext>
            </a:extLst>
          </p:cNvPr>
          <p:cNvSpPr/>
          <p:nvPr/>
        </p:nvSpPr>
        <p:spPr>
          <a:xfrm>
            <a:off x="3397967" y="2842183"/>
            <a:ext cx="2514600" cy="105156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Nobody loves me</a:t>
            </a: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299F4765-6BCF-4EDE-BA91-10F6483F0364}"/>
              </a:ext>
            </a:extLst>
          </p:cNvPr>
          <p:cNvSpPr txBox="1">
            <a:spLocks/>
          </p:cNvSpPr>
          <p:nvPr/>
        </p:nvSpPr>
        <p:spPr>
          <a:xfrm>
            <a:off x="560686" y="312813"/>
            <a:ext cx="10015299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none" dirty="0"/>
              <a:t>Example of psychological flexibility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F8E8E06-DE78-4093-B694-D78677BD0EAD}"/>
              </a:ext>
            </a:extLst>
          </p:cNvPr>
          <p:cNvSpPr/>
          <p:nvPr/>
        </p:nvSpPr>
        <p:spPr>
          <a:xfrm>
            <a:off x="1215385" y="142358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b="1" dirty="0"/>
              <a:t>Discriminating and framing ongoing behavior in hierarchy with the deictic “I”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5A18A54-634E-42AF-AB6E-4FEC23EE6D9C}"/>
              </a:ext>
            </a:extLst>
          </p:cNvPr>
          <p:cNvSpPr txBox="1"/>
          <p:nvPr/>
        </p:nvSpPr>
        <p:spPr>
          <a:xfrm>
            <a:off x="2020490" y="2467723"/>
            <a:ext cx="1496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Aversive functions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EA278F7-2144-4A24-A70A-1A209C1B69EF}"/>
              </a:ext>
            </a:extLst>
          </p:cNvPr>
          <p:cNvSpPr txBox="1"/>
          <p:nvPr/>
        </p:nvSpPr>
        <p:spPr>
          <a:xfrm>
            <a:off x="2020490" y="3783386"/>
            <a:ext cx="2141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Discriminative functions of negative reinforcement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7F6614C-5ACD-457F-A74D-02D72E4FFEF9}"/>
              </a:ext>
            </a:extLst>
          </p:cNvPr>
          <p:cNvSpPr txBox="1"/>
          <p:nvPr/>
        </p:nvSpPr>
        <p:spPr>
          <a:xfrm>
            <a:off x="2020490" y="2467723"/>
            <a:ext cx="14962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</a:rPr>
              <a:t>Aversive functions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CEEE913-C787-45A2-A02B-CEEE786F6E96}"/>
              </a:ext>
            </a:extLst>
          </p:cNvPr>
          <p:cNvSpPr txBox="1"/>
          <p:nvPr/>
        </p:nvSpPr>
        <p:spPr>
          <a:xfrm>
            <a:off x="2020490" y="3783385"/>
            <a:ext cx="21412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C000"/>
                </a:solidFill>
              </a:rPr>
              <a:t>Discriminative functions of negative reinforcement</a:t>
            </a:r>
          </a:p>
        </p:txBody>
      </p:sp>
    </p:spTree>
    <p:extLst>
      <p:ext uri="{BB962C8B-B14F-4D97-AF65-F5344CB8AC3E}">
        <p14:creationId xmlns:p14="http://schemas.microsoft.com/office/powerpoint/2010/main" val="36196098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7 0.05277 L 0.0457 0.05277 C 0.06914 0.05324 0.09271 0.05254 0.11628 0.05416 C 0.1237 0.05463 0.13828 0.05902 0.13828 0.05902 C 0.13971 0.05995 0.14115 0.06157 0.14271 0.06203 C 0.14531 0.06296 0.14805 0.06296 0.15065 0.06365 C 0.15248 0.06412 0.15417 0.06481 0.15599 0.06527 C 0.16615 0.07245 0.15742 0.06736 0.178 0.0699 C 0.18425 0.07083 0.19037 0.07222 0.19649 0.07314 C 0.20156 0.07384 0.20651 0.07384 0.21159 0.07453 C 0.22357 0.07639 0.23568 0.07893 0.24779 0.08101 C 0.25651 0.0824 0.26211 0.08356 0.27149 0.08564 C 0.27331 0.08611 0.27513 0.08657 0.27682 0.08726 C 0.27956 0.08819 0.28203 0.08981 0.28477 0.09027 C 0.32656 0.09976 0.2668 0.08287 0.31302 0.09514 C 0.31602 0.09583 0.31888 0.09722 0.32188 0.09814 C 0.32422 0.09884 0.32656 0.09907 0.32891 0.09976 C 0.33451 0.10162 0.33998 0.10486 0.3457 0.10601 C 0.34805 0.10648 0.35039 0.10694 0.35274 0.10764 C 0.35573 0.10856 0.3586 0.10995 0.36159 0.11088 C 0.36511 0.11157 0.38281 0.11365 0.38542 0.11389 C 0.40651 0.12014 0.38451 0.11435 0.41094 0.11851 C 0.4125 0.11875 0.41393 0.11967 0.41537 0.12014 C 0.41771 0.12083 0.42005 0.12129 0.4224 0.12176 C 0.42656 0.12268 0.43073 0.12407 0.43477 0.125 C 0.4612 0.13009 0.43255 0.12314 0.45599 0.12801 C 0.45781 0.12847 0.45951 0.12893 0.46133 0.12963 C 0.46276 0.13009 0.46419 0.13101 0.46576 0.13125 C 0.4707 0.13148 0.47565 0.13125 0.48073 0.13125 L 0.47448 0.12801 L 0.48164 0.12338 " pathEditMode="relative" ptsTypes="AAAAAAAAA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43" grpId="0" animBg="1"/>
      <p:bldP spid="18" grpId="0"/>
      <p:bldP spid="21" grpId="0"/>
      <p:bldP spid="22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Nube 43">
            <a:extLst>
              <a:ext uri="{FF2B5EF4-FFF2-40B4-BE49-F238E27FC236}">
                <a16:creationId xmlns:a16="http://schemas.microsoft.com/office/drawing/2014/main" id="{EEB43622-ED61-47E7-A5B6-18207F4E74BF}"/>
              </a:ext>
            </a:extLst>
          </p:cNvPr>
          <p:cNvSpPr/>
          <p:nvPr/>
        </p:nvSpPr>
        <p:spPr>
          <a:xfrm>
            <a:off x="9381882" y="1702501"/>
            <a:ext cx="2810118" cy="1319637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Blaming myself and isolating will not work</a:t>
            </a:r>
          </a:p>
        </p:txBody>
      </p:sp>
      <p:sp>
        <p:nvSpPr>
          <p:cNvPr id="20" name="Nube 19">
            <a:extLst>
              <a:ext uri="{FF2B5EF4-FFF2-40B4-BE49-F238E27FC236}">
                <a16:creationId xmlns:a16="http://schemas.microsoft.com/office/drawing/2014/main" id="{E5DFF202-7D05-4AF9-AA5A-CB4DF1F15D62}"/>
              </a:ext>
            </a:extLst>
          </p:cNvPr>
          <p:cNvSpPr/>
          <p:nvPr/>
        </p:nvSpPr>
        <p:spPr>
          <a:xfrm>
            <a:off x="3397967" y="2842183"/>
            <a:ext cx="2514600" cy="105156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Nobody loves me</a:t>
            </a: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299F4765-6BCF-4EDE-BA91-10F6483F0364}"/>
              </a:ext>
            </a:extLst>
          </p:cNvPr>
          <p:cNvSpPr txBox="1">
            <a:spLocks/>
          </p:cNvSpPr>
          <p:nvPr/>
        </p:nvSpPr>
        <p:spPr>
          <a:xfrm>
            <a:off x="560686" y="312813"/>
            <a:ext cx="10015299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none" dirty="0"/>
              <a:t>Example of psychological flexibility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F8E8E06-DE78-4093-B694-D78677BD0EAD}"/>
              </a:ext>
            </a:extLst>
          </p:cNvPr>
          <p:cNvSpPr/>
          <p:nvPr/>
        </p:nvSpPr>
        <p:spPr>
          <a:xfrm>
            <a:off x="849086" y="1362048"/>
            <a:ext cx="70657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Deriving rules that specify the relevant consequences of responding in coordination with the discriminative functions of the behavior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290345E-5A5C-4F44-BAF8-BC26F54D79AD}"/>
              </a:ext>
            </a:extLst>
          </p:cNvPr>
          <p:cNvSpPr txBox="1"/>
          <p:nvPr/>
        </p:nvSpPr>
        <p:spPr>
          <a:xfrm>
            <a:off x="2020490" y="2467723"/>
            <a:ext cx="14962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</a:rPr>
              <a:t>Aversive functions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1CB8BBD-D259-4B32-B5CF-0FE98D300F7B}"/>
              </a:ext>
            </a:extLst>
          </p:cNvPr>
          <p:cNvSpPr txBox="1"/>
          <p:nvPr/>
        </p:nvSpPr>
        <p:spPr>
          <a:xfrm>
            <a:off x="2020490" y="3783385"/>
            <a:ext cx="21412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C000"/>
                </a:solidFill>
              </a:rPr>
              <a:t>Discriminative functions of negative reinforcement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9620A93-968A-437E-AE7B-78FA99DFC5EC}"/>
              </a:ext>
            </a:extLst>
          </p:cNvPr>
          <p:cNvSpPr txBox="1"/>
          <p:nvPr/>
        </p:nvSpPr>
        <p:spPr>
          <a:xfrm>
            <a:off x="2020490" y="3783385"/>
            <a:ext cx="2141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C000"/>
                </a:solidFill>
              </a:rPr>
              <a:t>Discriminative functions of negative reinforcement</a:t>
            </a:r>
          </a:p>
        </p:txBody>
      </p:sp>
      <p:pic>
        <p:nvPicPr>
          <p:cNvPr id="10" name="Imagen 9" descr="Imagen que contiene edificio, exterior, repisa, porche&#10;&#10;Descripción generada automáticamente">
            <a:extLst>
              <a:ext uri="{FF2B5EF4-FFF2-40B4-BE49-F238E27FC236}">
                <a16:creationId xmlns:a16="http://schemas.microsoft.com/office/drawing/2014/main" id="{0E287FA5-B958-42DD-A73A-F5CC1C135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76371" y="3681938"/>
            <a:ext cx="1725841" cy="12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851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6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edificio, exterior, repisa, porche&#10;&#10;Descripción generada automáticamente">
            <a:extLst>
              <a:ext uri="{FF2B5EF4-FFF2-40B4-BE49-F238E27FC236}">
                <a16:creationId xmlns:a16="http://schemas.microsoft.com/office/drawing/2014/main" id="{5B3C32A2-5839-43A9-899D-F08BCE695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76371" y="3681938"/>
            <a:ext cx="1725841" cy="1294381"/>
          </a:xfrm>
          <a:prstGeom prst="rect">
            <a:avLst/>
          </a:prstGeom>
        </p:spPr>
      </p:pic>
      <p:sp>
        <p:nvSpPr>
          <p:cNvPr id="45" name="Nube 44">
            <a:extLst>
              <a:ext uri="{FF2B5EF4-FFF2-40B4-BE49-F238E27FC236}">
                <a16:creationId xmlns:a16="http://schemas.microsoft.com/office/drawing/2014/main" id="{DC132A2C-7D6D-4C22-86E5-F42A31BCBCD1}"/>
              </a:ext>
            </a:extLst>
          </p:cNvPr>
          <p:cNvSpPr/>
          <p:nvPr/>
        </p:nvSpPr>
        <p:spPr>
          <a:xfrm>
            <a:off x="9677400" y="3141677"/>
            <a:ext cx="2514600" cy="105156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best thing I can do right now is…</a:t>
            </a:r>
          </a:p>
        </p:txBody>
      </p:sp>
      <p:sp>
        <p:nvSpPr>
          <p:cNvPr id="20" name="Nube 19">
            <a:extLst>
              <a:ext uri="{FF2B5EF4-FFF2-40B4-BE49-F238E27FC236}">
                <a16:creationId xmlns:a16="http://schemas.microsoft.com/office/drawing/2014/main" id="{E5DFF202-7D05-4AF9-AA5A-CB4DF1F15D62}"/>
              </a:ext>
            </a:extLst>
          </p:cNvPr>
          <p:cNvSpPr/>
          <p:nvPr/>
        </p:nvSpPr>
        <p:spPr>
          <a:xfrm>
            <a:off x="3397967" y="2842183"/>
            <a:ext cx="2514600" cy="105156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Nobody loves me</a:t>
            </a: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299F4765-6BCF-4EDE-BA91-10F6483F0364}"/>
              </a:ext>
            </a:extLst>
          </p:cNvPr>
          <p:cNvSpPr txBox="1">
            <a:spLocks/>
          </p:cNvSpPr>
          <p:nvPr/>
        </p:nvSpPr>
        <p:spPr>
          <a:xfrm>
            <a:off x="560686" y="312813"/>
            <a:ext cx="10015299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none" dirty="0"/>
              <a:t>Example of psychological flexibility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F8E8E06-DE78-4093-B694-D78677BD0EAD}"/>
              </a:ext>
            </a:extLst>
          </p:cNvPr>
          <p:cNvSpPr/>
          <p:nvPr/>
        </p:nvSpPr>
        <p:spPr>
          <a:xfrm>
            <a:off x="849086" y="1362048"/>
            <a:ext cx="70657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Deriving rules that specify which behavior permits advancing towards hierarchical positive reinforcers, and behaving accordingly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AFC3F51-88AF-49BB-8AB8-5DFF0F0960C3}"/>
              </a:ext>
            </a:extLst>
          </p:cNvPr>
          <p:cNvSpPr txBox="1"/>
          <p:nvPr/>
        </p:nvSpPr>
        <p:spPr>
          <a:xfrm>
            <a:off x="85038" y="2815797"/>
            <a:ext cx="29216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</a:rPr>
              <a:t>Discriminative functions of positive reinforcement linked to appetitive </a:t>
            </a:r>
            <a:r>
              <a:rPr lang="en-US" sz="2000" b="1" dirty="0" err="1">
                <a:solidFill>
                  <a:srgbClr val="92D050"/>
                </a:solidFill>
              </a:rPr>
              <a:t>augmentals</a:t>
            </a:r>
            <a:endParaRPr lang="en-US" sz="2000" b="1" dirty="0">
              <a:solidFill>
                <a:srgbClr val="92D050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290345E-5A5C-4F44-BAF8-BC26F54D79AD}"/>
              </a:ext>
            </a:extLst>
          </p:cNvPr>
          <p:cNvSpPr txBox="1"/>
          <p:nvPr/>
        </p:nvSpPr>
        <p:spPr>
          <a:xfrm>
            <a:off x="2020490" y="2467723"/>
            <a:ext cx="14962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</a:rPr>
              <a:t>Aversive functions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9620A93-968A-437E-AE7B-78FA99DFC5EC}"/>
              </a:ext>
            </a:extLst>
          </p:cNvPr>
          <p:cNvSpPr txBox="1"/>
          <p:nvPr/>
        </p:nvSpPr>
        <p:spPr>
          <a:xfrm>
            <a:off x="2020490" y="3783385"/>
            <a:ext cx="2141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C000"/>
                </a:solidFill>
              </a:rPr>
              <a:t>Discriminative functions of negative reinforcement</a:t>
            </a:r>
          </a:p>
        </p:txBody>
      </p:sp>
    </p:spTree>
    <p:extLst>
      <p:ext uri="{BB962C8B-B14F-4D97-AF65-F5344CB8AC3E}">
        <p14:creationId xmlns:p14="http://schemas.microsoft.com/office/powerpoint/2010/main" val="3708458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edificio, exterior, repisa, porche&#10;&#10;Descripción generada automáticamente">
            <a:extLst>
              <a:ext uri="{FF2B5EF4-FFF2-40B4-BE49-F238E27FC236}">
                <a16:creationId xmlns:a16="http://schemas.microsoft.com/office/drawing/2014/main" id="{3F6E4EAE-A9B6-4CBF-A698-1FF665A8B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76371" y="3681938"/>
            <a:ext cx="1725841" cy="1294381"/>
          </a:xfrm>
          <a:prstGeom prst="rect">
            <a:avLst/>
          </a:prstGeom>
        </p:spPr>
      </p:pic>
      <p:sp>
        <p:nvSpPr>
          <p:cNvPr id="20" name="Nube 19">
            <a:extLst>
              <a:ext uri="{FF2B5EF4-FFF2-40B4-BE49-F238E27FC236}">
                <a16:creationId xmlns:a16="http://schemas.microsoft.com/office/drawing/2014/main" id="{E5DFF202-7D05-4AF9-AA5A-CB4DF1F15D62}"/>
              </a:ext>
            </a:extLst>
          </p:cNvPr>
          <p:cNvSpPr/>
          <p:nvPr/>
        </p:nvSpPr>
        <p:spPr>
          <a:xfrm>
            <a:off x="3397967" y="2842183"/>
            <a:ext cx="2514600" cy="105156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Nobody loves </a:t>
            </a:r>
            <a:r>
              <a:rPr lang="en-US" dirty="0" err="1">
                <a:solidFill>
                  <a:schemeClr val="tx1"/>
                </a:solidFill>
              </a:rPr>
              <a:t>mes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Nube 27">
            <a:extLst>
              <a:ext uri="{FF2B5EF4-FFF2-40B4-BE49-F238E27FC236}">
                <a16:creationId xmlns:a16="http://schemas.microsoft.com/office/drawing/2014/main" id="{7F224A35-B377-49B1-BB12-AB07ADA458CD}"/>
              </a:ext>
            </a:extLst>
          </p:cNvPr>
          <p:cNvSpPr/>
          <p:nvPr/>
        </p:nvSpPr>
        <p:spPr>
          <a:xfrm>
            <a:off x="9636042" y="4041065"/>
            <a:ext cx="2810118" cy="1774163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 I play with other children…</a:t>
            </a: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299F4765-6BCF-4EDE-BA91-10F6483F0364}"/>
              </a:ext>
            </a:extLst>
          </p:cNvPr>
          <p:cNvSpPr txBox="1">
            <a:spLocks/>
          </p:cNvSpPr>
          <p:nvPr/>
        </p:nvSpPr>
        <p:spPr>
          <a:xfrm>
            <a:off x="560686" y="312813"/>
            <a:ext cx="10015299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none" dirty="0"/>
              <a:t>Example of psychological flexibility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F8E8E06-DE78-4093-B694-D78677BD0EAD}"/>
              </a:ext>
            </a:extLst>
          </p:cNvPr>
          <p:cNvSpPr/>
          <p:nvPr/>
        </p:nvSpPr>
        <p:spPr>
          <a:xfrm>
            <a:off x="849086" y="1362048"/>
            <a:ext cx="70657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Deriving rules that specify the relevant consequences of responding according to own values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AFC3F51-88AF-49BB-8AB8-5DFF0F0960C3}"/>
              </a:ext>
            </a:extLst>
          </p:cNvPr>
          <p:cNvSpPr txBox="1"/>
          <p:nvPr/>
        </p:nvSpPr>
        <p:spPr>
          <a:xfrm>
            <a:off x="85038" y="2815797"/>
            <a:ext cx="29216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</a:rPr>
              <a:t>Discriminative functions of positive reinforcement linked to appetitive </a:t>
            </a:r>
            <a:r>
              <a:rPr lang="en-US" sz="2000" b="1" dirty="0" err="1">
                <a:solidFill>
                  <a:srgbClr val="92D050"/>
                </a:solidFill>
              </a:rPr>
              <a:t>augmentals</a:t>
            </a:r>
            <a:endParaRPr lang="en-US" sz="2000" b="1" dirty="0">
              <a:solidFill>
                <a:srgbClr val="92D050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290345E-5A5C-4F44-BAF8-BC26F54D79AD}"/>
              </a:ext>
            </a:extLst>
          </p:cNvPr>
          <p:cNvSpPr txBox="1"/>
          <p:nvPr/>
        </p:nvSpPr>
        <p:spPr>
          <a:xfrm>
            <a:off x="2020490" y="2467723"/>
            <a:ext cx="14962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</a:rPr>
              <a:t>Aversive functions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9620A93-968A-437E-AE7B-78FA99DFC5EC}"/>
              </a:ext>
            </a:extLst>
          </p:cNvPr>
          <p:cNvSpPr txBox="1"/>
          <p:nvPr/>
        </p:nvSpPr>
        <p:spPr>
          <a:xfrm>
            <a:off x="2020490" y="3783385"/>
            <a:ext cx="2141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C000"/>
                </a:solidFill>
              </a:rPr>
              <a:t>Discriminative functions of negative reinforcement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575A0DA-5876-4247-98E6-90F092EF5C32}"/>
              </a:ext>
            </a:extLst>
          </p:cNvPr>
          <p:cNvSpPr txBox="1"/>
          <p:nvPr/>
        </p:nvSpPr>
        <p:spPr>
          <a:xfrm>
            <a:off x="95682" y="2118061"/>
            <a:ext cx="29216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2D050"/>
                </a:solidFill>
              </a:rPr>
              <a:t>Discriminative functions of positive reinforcement linked to appetitive </a:t>
            </a:r>
            <a:r>
              <a:rPr lang="en-US" sz="2800" b="1" dirty="0" err="1">
                <a:solidFill>
                  <a:srgbClr val="92D050"/>
                </a:solidFill>
              </a:rPr>
              <a:t>augmentals</a:t>
            </a:r>
            <a:endParaRPr lang="en-US" sz="2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236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8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BF103525-21B4-4588-9786-992BCF5F1A9A}"/>
              </a:ext>
            </a:extLst>
          </p:cNvPr>
          <p:cNvSpPr txBox="1">
            <a:spLocks/>
          </p:cNvSpPr>
          <p:nvPr/>
        </p:nvSpPr>
        <p:spPr>
          <a:xfrm>
            <a:off x="560686" y="312813"/>
            <a:ext cx="10015299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none" dirty="0"/>
              <a:t>The advantage of the RFT conceptualization of psychological flexibility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C61586-3A52-4DDD-A618-8620C2487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20" y="1463642"/>
            <a:ext cx="9291215" cy="4358660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/>
              <a:t>Typical answers:</a:t>
            </a:r>
          </a:p>
          <a:p>
            <a:pPr marL="895350" indent="-354013" algn="just">
              <a:buFont typeface="Wingdings" panose="05000000000000000000" pitchFamily="2" charset="2"/>
              <a:buChar char="ü"/>
            </a:pPr>
            <a:r>
              <a:rPr lang="en-US" sz="2400" dirty="0"/>
              <a:t>Can ACT be applied with children? </a:t>
            </a:r>
          </a:p>
          <a:p>
            <a:pPr marL="541337" indent="0" algn="just">
              <a:buNone/>
            </a:pPr>
            <a:r>
              <a:rPr lang="en-US" sz="2400" i="1" dirty="0"/>
              <a:t>Yes, why not?</a:t>
            </a:r>
          </a:p>
          <a:p>
            <a:pPr marL="895350" indent="-354013" algn="just">
              <a:buFont typeface="Wingdings" panose="05000000000000000000" pitchFamily="2" charset="2"/>
              <a:buChar char="ü"/>
            </a:pPr>
            <a:r>
              <a:rPr lang="en-US" sz="2400" dirty="0"/>
              <a:t>What age is appropriate? </a:t>
            </a:r>
          </a:p>
          <a:p>
            <a:pPr marL="541337" indent="0" algn="just">
              <a:buNone/>
            </a:pPr>
            <a:r>
              <a:rPr lang="en-US" sz="2400" i="1" dirty="0"/>
              <a:t>It’s not a matter of age…</a:t>
            </a:r>
          </a:p>
          <a:p>
            <a:pPr marL="895350" indent="-354013" algn="just">
              <a:buFont typeface="Wingdings" panose="05000000000000000000" pitchFamily="2" charset="2"/>
              <a:buChar char="ü"/>
            </a:pPr>
            <a:r>
              <a:rPr lang="en-US" sz="2400" dirty="0"/>
              <a:t>What verbal repertoires need the child? </a:t>
            </a:r>
          </a:p>
          <a:p>
            <a:pPr marL="541337" indent="0" algn="just">
              <a:buNone/>
            </a:pPr>
            <a:r>
              <a:rPr lang="en-US" sz="2400" i="1" dirty="0"/>
              <a:t>OK, that question is better… At least some fluency with the most basic relational framings (coordination, distinction, opposition, comparison) and deictic and hierarchical framings.</a:t>
            </a:r>
            <a:r>
              <a:rPr lang="en-US" sz="2400" dirty="0"/>
              <a:t> </a:t>
            </a:r>
          </a:p>
          <a:p>
            <a:pPr marL="895350" indent="-354013" algn="just">
              <a:buFont typeface="Wingdings" panose="05000000000000000000" pitchFamily="2" charset="2"/>
              <a:buChar char="ü"/>
            </a:pPr>
            <a:r>
              <a:rPr lang="en-US" sz="2400" dirty="0"/>
              <a:t>Aren’t ACT concepts too difficult to understand for children?</a:t>
            </a:r>
          </a:p>
          <a:p>
            <a:pPr marL="541337" indent="0" algn="just">
              <a:buNone/>
            </a:pPr>
            <a:r>
              <a:rPr lang="en-US" sz="2400" i="1" dirty="0"/>
              <a:t>Do you mean if they are difficult to explain to children? It depends…</a:t>
            </a:r>
          </a:p>
        </p:txBody>
      </p:sp>
    </p:spTree>
    <p:extLst>
      <p:ext uri="{BB962C8B-B14F-4D97-AF65-F5344CB8AC3E}">
        <p14:creationId xmlns:p14="http://schemas.microsoft.com/office/powerpoint/2010/main" val="1763872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BF103525-21B4-4588-9786-992BCF5F1A9A}"/>
              </a:ext>
            </a:extLst>
          </p:cNvPr>
          <p:cNvSpPr txBox="1">
            <a:spLocks/>
          </p:cNvSpPr>
          <p:nvPr/>
        </p:nvSpPr>
        <p:spPr>
          <a:xfrm>
            <a:off x="560686" y="312813"/>
            <a:ext cx="10015299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none" dirty="0"/>
              <a:t>The advantage of the RFT conceptualization of psychological flexibility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C61586-3A52-4DDD-A618-8620C2487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20" y="1463642"/>
            <a:ext cx="9291215" cy="435866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/>
              <a:t>Relational framing repertoires needed are defined.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/>
              <a:t>If the child doesn’t have fluency in some of them, we can train these repertoires before.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/>
              <a:t>Although RFT terms might seem complex, the relational activity involved in psychological flexibility is relatively simple when compared with the middle-level processes. </a:t>
            </a:r>
          </a:p>
        </p:txBody>
      </p:sp>
    </p:spTree>
    <p:extLst>
      <p:ext uri="{BB962C8B-B14F-4D97-AF65-F5344CB8AC3E}">
        <p14:creationId xmlns:p14="http://schemas.microsoft.com/office/powerpoint/2010/main" val="2071646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BF103525-21B4-4588-9786-992BCF5F1A9A}"/>
              </a:ext>
            </a:extLst>
          </p:cNvPr>
          <p:cNvSpPr txBox="1">
            <a:spLocks/>
          </p:cNvSpPr>
          <p:nvPr/>
        </p:nvSpPr>
        <p:spPr>
          <a:xfrm>
            <a:off x="560686" y="312813"/>
            <a:ext cx="10015299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none" dirty="0"/>
              <a:t>Content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C61586-3A52-4DDD-A618-8620C2487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20" y="1463642"/>
            <a:ext cx="9291215" cy="3864138"/>
          </a:xfrm>
        </p:spPr>
        <p:txBody>
          <a:bodyPr>
            <a:normAutofit lnSpcReduction="10000"/>
          </a:bodyPr>
          <a:lstStyle/>
          <a:p>
            <a:pPr marL="457200" indent="-457200" algn="just">
              <a:buAutoNum type="arabicPeriod"/>
            </a:pPr>
            <a:r>
              <a:rPr lang="en-US" sz="2400" dirty="0"/>
              <a:t>Conceptualizing psychological flexibility and inflexibility in RFT terms: How can it help us to apply ACT in children? </a:t>
            </a:r>
            <a:r>
              <a:rPr lang="en-US" sz="2400" i="1" dirty="0"/>
              <a:t>Francisco J. Ruiz </a:t>
            </a:r>
          </a:p>
          <a:p>
            <a:pPr marL="457200" indent="-457200" algn="just">
              <a:buAutoNum type="arabicPeriod"/>
            </a:pPr>
            <a:r>
              <a:rPr lang="en-US" sz="2400" dirty="0"/>
              <a:t>Strategies to promote the discrimination between psychological flexibility and inflexibility in children. </a:t>
            </a:r>
            <a:r>
              <a:rPr lang="en-US" sz="2400" i="1" dirty="0"/>
              <a:t>Daniela M. Salazar &amp; Daniela Zuluaga-Hurtado</a:t>
            </a:r>
          </a:p>
          <a:p>
            <a:pPr marL="457200" indent="-457200" algn="just">
              <a:buAutoNum type="arabicPeriod"/>
            </a:pPr>
            <a:r>
              <a:rPr lang="en-US" sz="2400" dirty="0"/>
              <a:t>Conclusions and final remarks. </a:t>
            </a:r>
            <a:r>
              <a:rPr lang="en-US" sz="2400" i="1" dirty="0"/>
              <a:t>Carmen Luciano </a:t>
            </a:r>
          </a:p>
          <a:p>
            <a:pPr marL="457200" indent="-457200" algn="just">
              <a:buAutoNum type="arabicPeriod"/>
            </a:pPr>
            <a:r>
              <a:rPr lang="en-US" sz="24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939827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BF103525-21B4-4588-9786-992BCF5F1A9A}"/>
              </a:ext>
            </a:extLst>
          </p:cNvPr>
          <p:cNvSpPr txBox="1">
            <a:spLocks/>
          </p:cNvSpPr>
          <p:nvPr/>
        </p:nvSpPr>
        <p:spPr>
          <a:xfrm>
            <a:off x="560686" y="312813"/>
            <a:ext cx="10015299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none" dirty="0"/>
              <a:t>Some barriers in the work with children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6D4078A-BB7B-410D-9F59-93ECD2B45419}"/>
              </a:ext>
            </a:extLst>
          </p:cNvPr>
          <p:cNvSpPr/>
          <p:nvPr/>
        </p:nvSpPr>
        <p:spPr>
          <a:xfrm>
            <a:off x="994912" y="1362048"/>
            <a:ext cx="10236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2000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9E5CFDC-FA1C-4D13-A0E1-365CA4009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08" y="1464689"/>
            <a:ext cx="9443049" cy="440902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/>
              <a:t>In adults, we usually try to identify the inflexible pattern in the functional analysis.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/>
              <a:t>However, children are sometimes reluctant to direct questioning or don’t have enough relational framing repertoires to clearly discriminate past behavior and its consequences.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4657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BF103525-21B4-4588-9786-992BCF5F1A9A}"/>
              </a:ext>
            </a:extLst>
          </p:cNvPr>
          <p:cNvSpPr txBox="1">
            <a:spLocks/>
          </p:cNvSpPr>
          <p:nvPr/>
        </p:nvSpPr>
        <p:spPr>
          <a:xfrm>
            <a:off x="560686" y="312813"/>
            <a:ext cx="10015299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none" dirty="0"/>
              <a:t>An alternative: Promoting the differentiation of psychological flexibility and inflexibility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6D4078A-BB7B-410D-9F59-93ECD2B45419}"/>
              </a:ext>
            </a:extLst>
          </p:cNvPr>
          <p:cNvSpPr/>
          <p:nvPr/>
        </p:nvSpPr>
        <p:spPr>
          <a:xfrm>
            <a:off x="994912" y="1362048"/>
            <a:ext cx="10236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2000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9E5CFDC-FA1C-4D13-A0E1-365CA4009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08" y="1464689"/>
            <a:ext cx="9443049" cy="440902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/>
              <a:t>First aim of the intervention.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/>
              <a:t>Multiple exemplar training in identifying the main characteristics of psychological inflexibility and flexibility.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/>
              <a:t>Errorless training: clear examples and few opportunities to respond incorrectly.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/>
              <a:t>After learning to identify flexible and inflexible reactions with examples, try to apply that knowledge to their behaviors.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8968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BF103525-21B4-4588-9786-992BCF5F1A9A}"/>
              </a:ext>
            </a:extLst>
          </p:cNvPr>
          <p:cNvSpPr txBox="1">
            <a:spLocks/>
          </p:cNvSpPr>
          <p:nvPr/>
        </p:nvSpPr>
        <p:spPr>
          <a:xfrm>
            <a:off x="560686" y="312813"/>
            <a:ext cx="10015299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none" dirty="0"/>
              <a:t>What’s next?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6D4078A-BB7B-410D-9F59-93ECD2B45419}"/>
              </a:ext>
            </a:extLst>
          </p:cNvPr>
          <p:cNvSpPr/>
          <p:nvPr/>
        </p:nvSpPr>
        <p:spPr>
          <a:xfrm>
            <a:off x="994912" y="1362048"/>
            <a:ext cx="10236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2000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9E5CFDC-FA1C-4D13-A0E1-365CA4009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08" y="1464689"/>
            <a:ext cx="9443049" cy="4409024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/>
              <a:t>Daniela &amp; Daniela’s exercises:</a:t>
            </a:r>
          </a:p>
          <a:p>
            <a:pPr marL="895350" indent="-354013" algn="just">
              <a:buFont typeface="Wingdings" panose="05000000000000000000" pitchFamily="2" charset="2"/>
              <a:buChar char="ü"/>
            </a:pPr>
            <a:r>
              <a:rPr lang="en-US" sz="2400" dirty="0"/>
              <a:t>Introducing the concepts of psychological flexibility and inflexibility with simple but clear metaphors.</a:t>
            </a:r>
          </a:p>
          <a:p>
            <a:pPr marL="895350" indent="-354013" algn="just">
              <a:buFont typeface="Wingdings" panose="05000000000000000000" pitchFamily="2" charset="2"/>
              <a:buChar char="ü"/>
            </a:pPr>
            <a:r>
              <a:rPr lang="en-US" sz="2400" dirty="0"/>
              <a:t>Game of identifying flexible and inflexible reactions.</a:t>
            </a:r>
          </a:p>
          <a:p>
            <a:pPr marL="895350" indent="-354013" algn="just">
              <a:buFont typeface="Wingdings" panose="05000000000000000000" pitchFamily="2" charset="2"/>
              <a:buChar char="ü"/>
            </a:pPr>
            <a:r>
              <a:rPr lang="en-US" sz="2400" dirty="0"/>
              <a:t>Questions promoting the derivation of long-term consequences.</a:t>
            </a:r>
          </a:p>
          <a:p>
            <a:pPr marL="895350" indent="-354013" algn="just">
              <a:buFont typeface="Wingdings" panose="05000000000000000000" pitchFamily="2" charset="2"/>
              <a:buChar char="ü"/>
            </a:pPr>
            <a:r>
              <a:rPr lang="en-US" sz="2400" dirty="0"/>
              <a:t>Giving examples of own flexible and inflexible reactions.</a:t>
            </a:r>
          </a:p>
          <a:p>
            <a:pPr marL="895350" indent="-354013" algn="just">
              <a:buFont typeface="Wingdings" panose="05000000000000000000" pitchFamily="2" charset="2"/>
              <a:buChar char="ü"/>
            </a:pPr>
            <a:r>
              <a:rPr lang="en-US" sz="2400" dirty="0"/>
              <a:t>Promoting framing own behavior in hierarchy with the deictic “I.”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196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BF103525-21B4-4588-9786-992BCF5F1A9A}"/>
              </a:ext>
            </a:extLst>
          </p:cNvPr>
          <p:cNvSpPr txBox="1">
            <a:spLocks/>
          </p:cNvSpPr>
          <p:nvPr/>
        </p:nvSpPr>
        <p:spPr>
          <a:xfrm>
            <a:off x="560686" y="312813"/>
            <a:ext cx="10015299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none" dirty="0"/>
              <a:t>Some publications using the RFT account of psychological flexibility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EA77955-14B5-429D-AFDC-BD8D88E523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66" t="21342" r="41667" b="53778"/>
          <a:stretch/>
        </p:blipFill>
        <p:spPr>
          <a:xfrm>
            <a:off x="671182" y="1643229"/>
            <a:ext cx="5608320" cy="20564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CDD65CB-09C3-4BEA-9705-CDCBDD12BB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50" t="22815" r="28083" b="12445"/>
          <a:stretch/>
        </p:blipFill>
        <p:spPr>
          <a:xfrm>
            <a:off x="6807200" y="1643229"/>
            <a:ext cx="4622800" cy="349509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E8F8ACA-C170-495D-9B49-6B9DCBC2D7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584" t="19860" r="27666" b="23961"/>
          <a:stretch/>
        </p:blipFill>
        <p:spPr>
          <a:xfrm>
            <a:off x="2235199" y="4121530"/>
            <a:ext cx="4308151" cy="2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83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BF103525-21B4-4588-9786-992BCF5F1A9A}"/>
              </a:ext>
            </a:extLst>
          </p:cNvPr>
          <p:cNvSpPr txBox="1">
            <a:spLocks/>
          </p:cNvSpPr>
          <p:nvPr/>
        </p:nvSpPr>
        <p:spPr>
          <a:xfrm>
            <a:off x="1451580" y="804520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200" b="1" dirty="0"/>
              <a:t>Psychological Inflexibility in middle level terms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C61586-3A52-4DDD-A618-8620C2487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dirty="0"/>
              <a:t>Psychological inflexibility entails the dominance of private experiences in guiding behavior over chosen values (Bond et al., 2011).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2EE9E57-6761-41DA-9027-1C974C7A2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A259651-E3A2-4994-9C7E-F9C996FEE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blipFill dpi="0" rotWithShape="1">
              <a:blip r:embed="rId3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1C10BF1-7660-4980-8A86-050AC1679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0B3E85F7-A121-4BE2-94EF-7251990E2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682" y="988222"/>
            <a:ext cx="5134327" cy="4126145"/>
          </a:xfrm>
          <a:prstGeom prst="rect">
            <a:avLst/>
          </a:prstGeom>
          <a:solidFill>
            <a:srgbClr val="FFFFFE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elp Your Clients Become More Psychologically Flexible">
            <a:extLst>
              <a:ext uri="{FF2B5EF4-FFF2-40B4-BE49-F238E27FC236}">
                <a16:creationId xmlns:a16="http://schemas.microsoft.com/office/drawing/2014/main" id="{CB18E1F6-E7B0-4DDF-8D16-6357D70EF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5722" y="1116345"/>
            <a:ext cx="4157958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097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BF103525-21B4-4588-9786-992BCF5F1A9A}"/>
              </a:ext>
            </a:extLst>
          </p:cNvPr>
          <p:cNvSpPr txBox="1">
            <a:spLocks/>
          </p:cNvSpPr>
          <p:nvPr/>
        </p:nvSpPr>
        <p:spPr>
          <a:xfrm>
            <a:off x="1451580" y="804520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200" b="1" dirty="0"/>
              <a:t>Psychological flexibility in middle level terms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C61586-3A52-4DDD-A618-8620C2487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Psychological flexibility is the ability to contact the present moment more fully as a conscious human being, and to change or persist in behavior when doing so serves valued ends (Hayes, </a:t>
            </a:r>
            <a:r>
              <a:rPr lang="en-US" dirty="0" err="1"/>
              <a:t>Luoma</a:t>
            </a:r>
            <a:r>
              <a:rPr lang="en-US" dirty="0"/>
              <a:t>, Bond, Masuda, &amp; Lillis, 2006).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2EE9E57-6761-41DA-9027-1C974C7A2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9A259651-E3A2-4994-9C7E-F9C996FEE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blipFill dpi="0" rotWithShape="1">
              <a:blip r:embed="rId3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21C10BF1-7660-4980-8A86-050AC1679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B3E85F7-A121-4BE2-94EF-7251990E2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682" y="988222"/>
            <a:ext cx="5134327" cy="4126145"/>
          </a:xfrm>
          <a:prstGeom prst="rect">
            <a:avLst/>
          </a:prstGeom>
          <a:solidFill>
            <a:srgbClr val="FFFFFE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Acceptance and Commitment | Gyro Consulting Services">
            <a:extLst>
              <a:ext uri="{FF2B5EF4-FFF2-40B4-BE49-F238E27FC236}">
                <a16:creationId xmlns:a16="http://schemas.microsoft.com/office/drawing/2014/main" id="{AA80C959-5EF7-451C-90E9-A4AF39C7C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0374" y="1116345"/>
            <a:ext cx="4508655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57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BF103525-21B4-4588-9786-992BCF5F1A9A}"/>
              </a:ext>
            </a:extLst>
          </p:cNvPr>
          <p:cNvSpPr txBox="1">
            <a:spLocks/>
          </p:cNvSpPr>
          <p:nvPr/>
        </p:nvSpPr>
        <p:spPr>
          <a:xfrm>
            <a:off x="560686" y="312813"/>
            <a:ext cx="10015299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none" dirty="0"/>
              <a:t>ACT with children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C61586-3A52-4DDD-A618-8620C2487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20" y="1463642"/>
            <a:ext cx="9291215" cy="345061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/>
              <a:t>Typical questions:</a:t>
            </a:r>
          </a:p>
          <a:p>
            <a:pPr marL="895350" indent="-354013" algn="just">
              <a:buFont typeface="Wingdings" panose="05000000000000000000" pitchFamily="2" charset="2"/>
              <a:buChar char="ü"/>
            </a:pPr>
            <a:r>
              <a:rPr lang="en-US" sz="2400" dirty="0"/>
              <a:t>Can ACT be applied with children? </a:t>
            </a:r>
          </a:p>
          <a:p>
            <a:pPr marL="895350" indent="-354013" algn="just">
              <a:buFont typeface="Wingdings" panose="05000000000000000000" pitchFamily="2" charset="2"/>
              <a:buChar char="ü"/>
            </a:pPr>
            <a:r>
              <a:rPr lang="en-US" sz="2400" dirty="0"/>
              <a:t>What age is appropriate?</a:t>
            </a:r>
          </a:p>
          <a:p>
            <a:pPr marL="895350" indent="-354013" algn="just">
              <a:buFont typeface="Wingdings" panose="05000000000000000000" pitchFamily="2" charset="2"/>
              <a:buChar char="ü"/>
            </a:pPr>
            <a:r>
              <a:rPr lang="en-US" sz="2400" dirty="0"/>
              <a:t>What verbal repertoires need the child?</a:t>
            </a:r>
          </a:p>
          <a:p>
            <a:pPr marL="895350" indent="-354013" algn="just">
              <a:buFont typeface="Wingdings" panose="05000000000000000000" pitchFamily="2" charset="2"/>
              <a:buChar char="ü"/>
            </a:pPr>
            <a:r>
              <a:rPr lang="en-US" sz="2400" dirty="0"/>
              <a:t>Aren’t ACT concepts too difficult to understand for children?</a:t>
            </a:r>
          </a:p>
        </p:txBody>
      </p:sp>
    </p:spTree>
    <p:extLst>
      <p:ext uri="{BB962C8B-B14F-4D97-AF65-F5344CB8AC3E}">
        <p14:creationId xmlns:p14="http://schemas.microsoft.com/office/powerpoint/2010/main" val="2052006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BF103525-21B4-4588-9786-992BCF5F1A9A}"/>
              </a:ext>
            </a:extLst>
          </p:cNvPr>
          <p:cNvSpPr txBox="1">
            <a:spLocks/>
          </p:cNvSpPr>
          <p:nvPr/>
        </p:nvSpPr>
        <p:spPr>
          <a:xfrm>
            <a:off x="560686" y="312813"/>
            <a:ext cx="10015299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none" dirty="0"/>
              <a:t>RFT conceptualization of psychological flexibility: Two forms of responding to own behavior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C61586-3A52-4DDD-A618-8620C2487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20" y="1463642"/>
            <a:ext cx="9291215" cy="345061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err="1"/>
              <a:t>Törneke</a:t>
            </a:r>
            <a:r>
              <a:rPr lang="en-US" sz="2400" dirty="0"/>
              <a:t>, Luciano, Barnes-Holmes, and Bond (2016) identified two forms in which individuals respond to their ongoing behavior (including private events):</a:t>
            </a:r>
          </a:p>
          <a:p>
            <a:pPr marL="801688" indent="-266700" algn="just">
              <a:buFont typeface="Wingdings" panose="05000000000000000000" pitchFamily="2" charset="2"/>
              <a:buChar char="ü"/>
            </a:pPr>
            <a:r>
              <a:rPr lang="en-US" sz="2400" dirty="0"/>
              <a:t>In coordination with its emotional and discriminative functions. </a:t>
            </a:r>
          </a:p>
          <a:p>
            <a:pPr marL="801688" indent="-266700" algn="just">
              <a:buFont typeface="Wingdings" panose="05000000000000000000" pitchFamily="2" charset="2"/>
              <a:buChar char="ü"/>
            </a:pPr>
            <a:r>
              <a:rPr lang="en-US" sz="2400" dirty="0"/>
              <a:t>Framing behavior in hierarchy with the deictic “I.”</a:t>
            </a:r>
          </a:p>
        </p:txBody>
      </p:sp>
      <p:pic>
        <p:nvPicPr>
          <p:cNvPr id="2052" name="Picture 4" descr="Resultado de imagen para niklas torneke">
            <a:extLst>
              <a:ext uri="{FF2B5EF4-FFF2-40B4-BE49-F238E27FC236}">
                <a16:creationId xmlns:a16="http://schemas.microsoft.com/office/drawing/2014/main" id="{36A88B19-A425-444F-A77C-5D94B6CC6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2" r="11135" b="14648"/>
          <a:stretch/>
        </p:blipFill>
        <p:spPr bwMode="auto">
          <a:xfrm>
            <a:off x="8747186" y="4824237"/>
            <a:ext cx="1350450" cy="176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carmen luciano">
            <a:extLst>
              <a:ext uri="{FF2B5EF4-FFF2-40B4-BE49-F238E27FC236}">
                <a16:creationId xmlns:a16="http://schemas.microsoft.com/office/drawing/2014/main" id="{1D0BF31C-7B4D-4882-9282-4E1415AD2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535" y="4820399"/>
            <a:ext cx="1318740" cy="176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924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BF103525-21B4-4588-9786-992BCF5F1A9A}"/>
              </a:ext>
            </a:extLst>
          </p:cNvPr>
          <p:cNvSpPr txBox="1">
            <a:spLocks/>
          </p:cNvSpPr>
          <p:nvPr/>
        </p:nvSpPr>
        <p:spPr>
          <a:xfrm>
            <a:off x="560686" y="312813"/>
            <a:ext cx="10015299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none" dirty="0"/>
              <a:t>Where emotional and discriminative functions come from?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C61586-3A52-4DDD-A618-8620C2487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20" y="1463642"/>
            <a:ext cx="9291215" cy="345061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/>
              <a:t>The emotional and discriminative functions can be directly conditioned or derived.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93A9754-2401-4149-B712-FF9ADBA20913}"/>
              </a:ext>
            </a:extLst>
          </p:cNvPr>
          <p:cNvSpPr txBox="1"/>
          <p:nvPr/>
        </p:nvSpPr>
        <p:spPr>
          <a:xfrm>
            <a:off x="3545632" y="2871707"/>
            <a:ext cx="1175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Dog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69918EF-89E3-405A-B93F-797610AA687F}"/>
              </a:ext>
            </a:extLst>
          </p:cNvPr>
          <p:cNvSpPr txBox="1"/>
          <p:nvPr/>
        </p:nvSpPr>
        <p:spPr>
          <a:xfrm>
            <a:off x="3545632" y="4492629"/>
            <a:ext cx="1175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Perro</a:t>
            </a: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57EF1ECE-A9D5-43CB-89CE-63EB31A32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43704" y="3429000"/>
            <a:ext cx="963521" cy="1101167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A732BCE8-7DBC-4F41-89B0-9A0A1ABA60AB}"/>
              </a:ext>
            </a:extLst>
          </p:cNvPr>
          <p:cNvCxnSpPr/>
          <p:nvPr/>
        </p:nvCxnSpPr>
        <p:spPr>
          <a:xfrm flipV="1">
            <a:off x="2537927" y="3321698"/>
            <a:ext cx="1007705" cy="657885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59C565E2-1D97-4728-A03E-3F5E287DD7AA}"/>
              </a:ext>
            </a:extLst>
          </p:cNvPr>
          <p:cNvCxnSpPr>
            <a:cxnSpLocks/>
          </p:cNvCxnSpPr>
          <p:nvPr/>
        </p:nvCxnSpPr>
        <p:spPr>
          <a:xfrm>
            <a:off x="4016009" y="3394927"/>
            <a:ext cx="0" cy="10977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D4081397-61EE-4C89-A3D4-A00BFA9EC19B}"/>
              </a:ext>
            </a:extLst>
          </p:cNvPr>
          <p:cNvCxnSpPr>
            <a:cxnSpLocks/>
          </p:cNvCxnSpPr>
          <p:nvPr/>
        </p:nvCxnSpPr>
        <p:spPr>
          <a:xfrm>
            <a:off x="2523562" y="4056472"/>
            <a:ext cx="905212" cy="697767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4778E660-1E98-4166-92E2-239E7A5FA55F}"/>
              </a:ext>
            </a:extLst>
          </p:cNvPr>
          <p:cNvCxnSpPr/>
          <p:nvPr/>
        </p:nvCxnSpPr>
        <p:spPr>
          <a:xfrm flipV="1">
            <a:off x="2440677" y="3183489"/>
            <a:ext cx="1007705" cy="657885"/>
          </a:xfrm>
          <a:prstGeom prst="straightConnector1">
            <a:avLst/>
          </a:prstGeom>
          <a:ln w="38100"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0D973E5C-63DB-4072-A759-1E9FBEA8C05D}"/>
              </a:ext>
            </a:extLst>
          </p:cNvPr>
          <p:cNvCxnSpPr>
            <a:cxnSpLocks/>
          </p:cNvCxnSpPr>
          <p:nvPr/>
        </p:nvCxnSpPr>
        <p:spPr>
          <a:xfrm>
            <a:off x="2440677" y="4259314"/>
            <a:ext cx="963641" cy="724045"/>
          </a:xfrm>
          <a:prstGeom prst="straightConnector1">
            <a:avLst/>
          </a:prstGeom>
          <a:ln w="38100"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E29D321A-5CC3-4D1A-9104-4CC487602D0C}"/>
              </a:ext>
            </a:extLst>
          </p:cNvPr>
          <p:cNvCxnSpPr>
            <a:cxnSpLocks/>
          </p:cNvCxnSpPr>
          <p:nvPr/>
        </p:nvCxnSpPr>
        <p:spPr>
          <a:xfrm>
            <a:off x="4224901" y="3394927"/>
            <a:ext cx="0" cy="1097702"/>
          </a:xfrm>
          <a:prstGeom prst="straightConnector1">
            <a:avLst/>
          </a:prstGeom>
          <a:ln w="38100"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ayo 21">
            <a:extLst>
              <a:ext uri="{FF2B5EF4-FFF2-40B4-BE49-F238E27FC236}">
                <a16:creationId xmlns:a16="http://schemas.microsoft.com/office/drawing/2014/main" id="{B159E293-56AA-47FC-ACB5-99F58D9D7670}"/>
              </a:ext>
            </a:extLst>
          </p:cNvPr>
          <p:cNvSpPr/>
          <p:nvPr/>
        </p:nvSpPr>
        <p:spPr>
          <a:xfrm>
            <a:off x="680720" y="3007360"/>
            <a:ext cx="584299" cy="657885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ayo 24">
            <a:extLst>
              <a:ext uri="{FF2B5EF4-FFF2-40B4-BE49-F238E27FC236}">
                <a16:creationId xmlns:a16="http://schemas.microsoft.com/office/drawing/2014/main" id="{656718C7-F611-4974-8EC8-0B15CFF5163F}"/>
              </a:ext>
            </a:extLst>
          </p:cNvPr>
          <p:cNvSpPr/>
          <p:nvPr/>
        </p:nvSpPr>
        <p:spPr>
          <a:xfrm rot="5400000">
            <a:off x="4526390" y="2475432"/>
            <a:ext cx="584299" cy="657885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ayo 25">
            <a:extLst>
              <a:ext uri="{FF2B5EF4-FFF2-40B4-BE49-F238E27FC236}">
                <a16:creationId xmlns:a16="http://schemas.microsoft.com/office/drawing/2014/main" id="{B0899A74-6F51-492D-9CBD-95AC52AF58D2}"/>
              </a:ext>
            </a:extLst>
          </p:cNvPr>
          <p:cNvSpPr/>
          <p:nvPr/>
        </p:nvSpPr>
        <p:spPr>
          <a:xfrm rot="9389086">
            <a:off x="4456200" y="5003503"/>
            <a:ext cx="584299" cy="657885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E66FAED-875A-4A47-AB5E-FF85F4A8217A}"/>
              </a:ext>
            </a:extLst>
          </p:cNvPr>
          <p:cNvSpPr txBox="1"/>
          <p:nvPr/>
        </p:nvSpPr>
        <p:spPr>
          <a:xfrm>
            <a:off x="6300440" y="3133317"/>
            <a:ext cx="4916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When children develops fluency in relational framing, more appetitive and aversive functions will show up. </a:t>
            </a:r>
          </a:p>
        </p:txBody>
      </p:sp>
    </p:spTree>
    <p:extLst>
      <p:ext uri="{BB962C8B-B14F-4D97-AF65-F5344CB8AC3E}">
        <p14:creationId xmlns:p14="http://schemas.microsoft.com/office/powerpoint/2010/main" val="247942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22" grpId="0" animBg="1"/>
      <p:bldP spid="25" grpId="0" animBg="1"/>
      <p:bldP spid="26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BF103525-21B4-4588-9786-992BCF5F1A9A}"/>
              </a:ext>
            </a:extLst>
          </p:cNvPr>
          <p:cNvSpPr txBox="1">
            <a:spLocks/>
          </p:cNvSpPr>
          <p:nvPr/>
        </p:nvSpPr>
        <p:spPr>
          <a:xfrm>
            <a:off x="560686" y="312813"/>
            <a:ext cx="10015299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none" dirty="0"/>
              <a:t>Responding in coordination with emotional and discriminative functions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C61586-3A52-4DDD-A618-8620C2487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20" y="1463642"/>
            <a:ext cx="9291215" cy="41040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/>
              <a:t>It is the most simple way of responding.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/>
              <a:t>It’s like being the </a:t>
            </a:r>
            <a:r>
              <a:rPr lang="en-US" sz="2400" i="1" dirty="0"/>
              <a:t>prisoner</a:t>
            </a:r>
            <a:r>
              <a:rPr lang="en-US" sz="2400" dirty="0"/>
              <a:t> of the functions actualized in the current context by the own learning history.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/>
              <a:t>Individuals don’t have the “freedom” to choose their reactions. The functions of the ongoing behavior “choose” for them.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/>
              <a:t>The reaction is blind to own values.</a:t>
            </a:r>
          </a:p>
          <a:p>
            <a:pPr marL="0" indent="0" algn="just">
              <a:buNone/>
            </a:pPr>
            <a:endParaRPr lang="en-US" sz="2400" dirty="0"/>
          </a:p>
        </p:txBody>
      </p:sp>
      <p:pic>
        <p:nvPicPr>
          <p:cNvPr id="6" name="Imagen 5" descr="Imagen que contiene juguete, muñeca, dibujo&#10;&#10;Descripción generada automáticamente">
            <a:extLst>
              <a:ext uri="{FF2B5EF4-FFF2-40B4-BE49-F238E27FC236}">
                <a16:creationId xmlns:a16="http://schemas.microsoft.com/office/drawing/2014/main" id="{3AA2FD76-2052-46A2-B5D3-FA339F042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50960" y="3611487"/>
            <a:ext cx="30480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84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BF103525-21B4-4588-9786-992BCF5F1A9A}"/>
              </a:ext>
            </a:extLst>
          </p:cNvPr>
          <p:cNvSpPr txBox="1">
            <a:spLocks/>
          </p:cNvSpPr>
          <p:nvPr/>
        </p:nvSpPr>
        <p:spPr>
          <a:xfrm>
            <a:off x="560686" y="312813"/>
            <a:ext cx="10015299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none" dirty="0"/>
              <a:t>Responding in coordination with emotional and discriminative functions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C61586-3A52-4DDD-A618-8620C2487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20" y="1463642"/>
            <a:ext cx="9291215" cy="41040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/>
              <a:t>When functions are aversive, individuals will respond by engaging in some experiential avoidance strategy.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/>
              <a:t>The specific experiential avoidance strategy will depend on the context and the learning history of the individuals.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/>
              <a:t>In most learning histories, worry and rumination usually become the predominant experiential avoidance strategies.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pic>
        <p:nvPicPr>
          <p:cNvPr id="6" name="Imagen 5" descr="Imagen que contiene juguete, muñeca, dibujo&#10;&#10;Descripción generada automáticamente">
            <a:extLst>
              <a:ext uri="{FF2B5EF4-FFF2-40B4-BE49-F238E27FC236}">
                <a16:creationId xmlns:a16="http://schemas.microsoft.com/office/drawing/2014/main" id="{3AA2FD76-2052-46A2-B5D3-FA339F042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50960" y="3611487"/>
            <a:ext cx="30480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8094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3096</Words>
  <Application>Microsoft Office PowerPoint</Application>
  <PresentationFormat>Panorámica</PresentationFormat>
  <Paragraphs>175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Rockwell</vt:lpstr>
      <vt:lpstr>Wingdings</vt:lpstr>
      <vt:lpstr>Galería</vt:lpstr>
      <vt:lpstr>Promoting the discrimination between psychological flexibility and inflexibility in children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Promoting the discrimination between psychological flexibility and inflexibility in children</dc:title>
  <dc:creator>Author</dc:creator>
  <cp:lastModifiedBy>Fran Ruiz</cp:lastModifiedBy>
  <cp:revision>20</cp:revision>
  <dcterms:created xsi:type="dcterms:W3CDTF">2020-07-17T00:46:52Z</dcterms:created>
  <dcterms:modified xsi:type="dcterms:W3CDTF">2020-07-17T11:52:47Z</dcterms:modified>
</cp:coreProperties>
</file>